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3.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4.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handoutMasterIdLst>
    <p:handoutMasterId r:id="rId104"/>
  </p:handoutMasterIdLst>
  <p:sldIdLst>
    <p:sldId id="267" r:id="rId2"/>
    <p:sldId id="442" r:id="rId3"/>
    <p:sldId id="419" r:id="rId4"/>
    <p:sldId id="420" r:id="rId5"/>
    <p:sldId id="441" r:id="rId6"/>
    <p:sldId id="418" r:id="rId7"/>
    <p:sldId id="268" r:id="rId8"/>
    <p:sldId id="278" r:id="rId9"/>
    <p:sldId id="427" r:id="rId10"/>
    <p:sldId id="434" r:id="rId11"/>
    <p:sldId id="416" r:id="rId12"/>
    <p:sldId id="331" r:id="rId13"/>
    <p:sldId id="336" r:id="rId14"/>
    <p:sldId id="440" r:id="rId15"/>
    <p:sldId id="338" r:id="rId16"/>
    <p:sldId id="290" r:id="rId17"/>
    <p:sldId id="291" r:id="rId18"/>
    <p:sldId id="415" r:id="rId19"/>
    <p:sldId id="397" r:id="rId20"/>
    <p:sldId id="435" r:id="rId21"/>
    <p:sldId id="293" r:id="rId22"/>
    <p:sldId id="294" r:id="rId23"/>
    <p:sldId id="347" r:id="rId24"/>
    <p:sldId id="295" r:id="rId25"/>
    <p:sldId id="296" r:id="rId26"/>
    <p:sldId id="428" r:id="rId27"/>
    <p:sldId id="297" r:id="rId28"/>
    <p:sldId id="443" r:id="rId29"/>
    <p:sldId id="299" r:id="rId30"/>
    <p:sldId id="300" r:id="rId31"/>
    <p:sldId id="301" r:id="rId32"/>
    <p:sldId id="328" r:id="rId33"/>
    <p:sldId id="327" r:id="rId34"/>
    <p:sldId id="302" r:id="rId35"/>
    <p:sldId id="323" r:id="rId36"/>
    <p:sldId id="324" r:id="rId37"/>
    <p:sldId id="329" r:id="rId38"/>
    <p:sldId id="401" r:id="rId39"/>
    <p:sldId id="348" r:id="rId40"/>
    <p:sldId id="350" r:id="rId41"/>
    <p:sldId id="351" r:id="rId42"/>
    <p:sldId id="352" r:id="rId43"/>
    <p:sldId id="412" r:id="rId44"/>
    <p:sldId id="413" r:id="rId45"/>
    <p:sldId id="426" r:id="rId46"/>
    <p:sldId id="421" r:id="rId47"/>
    <p:sldId id="330" r:id="rId48"/>
    <p:sldId id="306" r:id="rId49"/>
    <p:sldId id="355" r:id="rId50"/>
    <p:sldId id="356" r:id="rId51"/>
    <p:sldId id="425" r:id="rId52"/>
    <p:sldId id="404" r:id="rId53"/>
    <p:sldId id="409" r:id="rId54"/>
    <p:sldId id="408" r:id="rId55"/>
    <p:sldId id="359" r:id="rId56"/>
    <p:sldId id="360" r:id="rId57"/>
    <p:sldId id="410" r:id="rId58"/>
    <p:sldId id="444" r:id="rId59"/>
    <p:sldId id="310" r:id="rId60"/>
    <p:sldId id="365" r:id="rId61"/>
    <p:sldId id="362" r:id="rId62"/>
    <p:sldId id="366" r:id="rId63"/>
    <p:sldId id="447" r:id="rId64"/>
    <p:sldId id="368" r:id="rId65"/>
    <p:sldId id="369" r:id="rId66"/>
    <p:sldId id="439" r:id="rId67"/>
    <p:sldId id="438" r:id="rId68"/>
    <p:sldId id="373" r:id="rId69"/>
    <p:sldId id="371" r:id="rId70"/>
    <p:sldId id="372" r:id="rId71"/>
    <p:sldId id="399" r:id="rId72"/>
    <p:sldId id="429" r:id="rId73"/>
    <p:sldId id="311" r:id="rId74"/>
    <p:sldId id="312" r:id="rId75"/>
    <p:sldId id="414" r:id="rId76"/>
    <p:sldId id="316" r:id="rId77"/>
    <p:sldId id="445" r:id="rId78"/>
    <p:sldId id="374" r:id="rId79"/>
    <p:sldId id="375" r:id="rId80"/>
    <p:sldId id="432" r:id="rId81"/>
    <p:sldId id="433" r:id="rId82"/>
    <p:sldId id="317" r:id="rId83"/>
    <p:sldId id="430" r:id="rId84"/>
    <p:sldId id="379" r:id="rId85"/>
    <p:sldId id="446" r:id="rId86"/>
    <p:sldId id="381" r:id="rId87"/>
    <p:sldId id="382" r:id="rId88"/>
    <p:sldId id="383" r:id="rId89"/>
    <p:sldId id="384" r:id="rId90"/>
    <p:sldId id="385" r:id="rId91"/>
    <p:sldId id="387" r:id="rId92"/>
    <p:sldId id="388" r:id="rId93"/>
    <p:sldId id="389" r:id="rId94"/>
    <p:sldId id="390" r:id="rId95"/>
    <p:sldId id="437" r:id="rId96"/>
    <p:sldId id="431" r:id="rId97"/>
    <p:sldId id="321" r:id="rId98"/>
    <p:sldId id="436" r:id="rId99"/>
    <p:sldId id="274" r:id="rId100"/>
    <p:sldId id="275" r:id="rId101"/>
    <p:sldId id="271" r:id="rId102"/>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RFECTO JOSE HERRERA BOYER" initials="" lastIdx="5" clrIdx="0">
    <p:extLst/>
  </p:cmAuthor>
  <p:cmAuthor id="1" name="Cárthach Ó Nuanáin" initials="CÓN" lastIdx="1" clrIdx="1">
    <p:extLst>
      <p:ext uri="{19B8F6BF-5375-455C-9EA6-DF929625EA0E}">
        <p15:presenceInfo xmlns:p15="http://schemas.microsoft.com/office/powerpoint/2012/main" userId="71eacd77-1a20-4e04-a513-35c0966006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C0C2D"/>
    <a:srgbClr val="CC3366"/>
    <a:srgbClr val="CB002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49"/>
    <p:restoredTop sz="94674"/>
  </p:normalViewPr>
  <p:slideViewPr>
    <p:cSldViewPr snapToGrid="0" snapToObjects="1">
      <p:cViewPr varScale="1">
        <p:scale>
          <a:sx n="115" d="100"/>
          <a:sy n="115" d="100"/>
        </p:scale>
        <p:origin x="216" y="384"/>
      </p:cViewPr>
      <p:guideLst>
        <p:guide orient="horz" pos="2160"/>
        <p:guide pos="2880"/>
      </p:guideLst>
    </p:cSldViewPr>
  </p:slideViewPr>
  <p:outlineViewPr>
    <p:cViewPr>
      <p:scale>
        <a:sx n="33" d="100"/>
        <a:sy n="33" d="100"/>
      </p:scale>
      <p:origin x="0" y="-6228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3-07T21:24:07.009" idx="2">
    <p:pos x="344" y="3776"/>
    <p:text>Formally I cannot be there</p:text>
    <p:extLst mod="1">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13T13:21:15.219" idx="1">
    <p:pos x="10" y="10"/>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8-03-07T21:31:43.715" idx="3">
    <p:pos x="41" y="2"/>
    <p:text>I cannot see coloured dots in the plots..</p:text>
    <p:extLst mod="1">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8-03-07T21:36:08.605" idx="4">
    <p:pos x="346" y="389"/>
    <p:text>I think this part of subjective evaluations should be shortened, just using 2 slides or so overall</p:text>
    <p:extLst mod="1">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F6C4FB-8C53-5B4A-BA8C-23F190E6FD24}" type="datetime1">
              <a:rPr lang="es-ES" smtClean="0"/>
              <a:pPr/>
              <a:t>14/7/18</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DE9687-AF09-AD48-A580-0F566C594326}" type="slidenum">
              <a:rPr lang="es-ES" smtClean="0"/>
              <a:pPr/>
              <a:t>‹#›</a:t>
            </a:fld>
            <a:endParaRPr lang="es-ES"/>
          </a:p>
        </p:txBody>
      </p:sp>
    </p:spTree>
    <p:extLst>
      <p:ext uri="{BB962C8B-B14F-4D97-AF65-F5344CB8AC3E}">
        <p14:creationId xmlns:p14="http://schemas.microsoft.com/office/powerpoint/2010/main" val="3711239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402973-3640-1541-801A-8CE19D04CF4F}" type="datetime1">
              <a:rPr lang="es-ES" smtClean="0"/>
              <a:pPr/>
              <a:t>14/7/18</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B8F2E7-FBE7-F846-BE9E-8F95AE762B38}" type="slidenum">
              <a:rPr lang="es-ES" smtClean="0"/>
              <a:pPr/>
              <a:t>‹#›</a:t>
            </a:fld>
            <a:endParaRPr lang="es-ES"/>
          </a:p>
        </p:txBody>
      </p:sp>
    </p:spTree>
    <p:extLst>
      <p:ext uri="{BB962C8B-B14F-4D97-AF65-F5344CB8AC3E}">
        <p14:creationId xmlns:p14="http://schemas.microsoft.com/office/powerpoint/2010/main" val="21688424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776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804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4570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837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167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9776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953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7676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6179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4447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017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5DB8F2E7-FBE7-F846-BE9E-8F95AE762B38}" type="slidenum">
              <a:rPr lang="es-ES" smtClean="0"/>
              <a:pPr/>
              <a:t>8</a:t>
            </a:fld>
            <a:endParaRPr lang="es-ES"/>
          </a:p>
        </p:txBody>
      </p:sp>
    </p:spTree>
    <p:extLst>
      <p:ext uri="{BB962C8B-B14F-4D97-AF65-F5344CB8AC3E}">
        <p14:creationId xmlns:p14="http://schemas.microsoft.com/office/powerpoint/2010/main" val="112179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2451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356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8132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41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307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9104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779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Make this a diagram!</a:t>
            </a:r>
          </a:p>
        </p:txBody>
      </p:sp>
      <p:sp>
        <p:nvSpPr>
          <p:cNvPr id="4" name="Slide Number Placeholder 3"/>
          <p:cNvSpPr>
            <a:spLocks noGrp="1"/>
          </p:cNvSpPr>
          <p:nvPr>
            <p:ph type="sldNum" sz="quarter" idx="10"/>
          </p:nvPr>
        </p:nvSpPr>
        <p:spPr/>
        <p:txBody>
          <a:bodyPr/>
          <a:lstStyle/>
          <a:p>
            <a:fld id="{5DB8F2E7-FBE7-F846-BE9E-8F95AE762B38}" type="slidenum">
              <a:rPr lang="es-ES" smtClean="0"/>
              <a:pPr/>
              <a:t>63</a:t>
            </a:fld>
            <a:endParaRPr lang="es-ES"/>
          </a:p>
        </p:txBody>
      </p:sp>
    </p:spTree>
    <p:extLst>
      <p:ext uri="{BB962C8B-B14F-4D97-AF65-F5344CB8AC3E}">
        <p14:creationId xmlns:p14="http://schemas.microsoft.com/office/powerpoint/2010/main" val="3857588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5DB8F2E7-FBE7-F846-BE9E-8F95AE762B38}" type="slidenum">
              <a:rPr lang="es-ES" smtClean="0"/>
              <a:pPr/>
              <a:t>72</a:t>
            </a:fld>
            <a:endParaRPr lang="es-ES"/>
          </a:p>
        </p:txBody>
      </p:sp>
    </p:spTree>
    <p:extLst>
      <p:ext uri="{BB962C8B-B14F-4D97-AF65-F5344CB8AC3E}">
        <p14:creationId xmlns:p14="http://schemas.microsoft.com/office/powerpoint/2010/main" val="2634816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7292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5DB8F2E7-FBE7-F846-BE9E-8F95AE762B38}" type="slidenum">
              <a:rPr lang="es-ES" smtClean="0"/>
              <a:pPr/>
              <a:t>13</a:t>
            </a:fld>
            <a:endParaRPr lang="es-ES"/>
          </a:p>
        </p:txBody>
      </p:sp>
    </p:spTree>
    <p:extLst>
      <p:ext uri="{BB962C8B-B14F-4D97-AF65-F5344CB8AC3E}">
        <p14:creationId xmlns:p14="http://schemas.microsoft.com/office/powerpoint/2010/main" val="1786983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We wanted to create an instrument that encapsulate the automatic sampling capabilities and 2D exploration paradigms of concatenative synthesis into a tool that is geared towards EDM producers</a:t>
            </a:r>
            <a:endParaRPr/>
          </a:p>
          <a:p>
            <a:pPr marL="0" lvl="0" indent="0">
              <a:spcBef>
                <a:spcPts val="0"/>
              </a:spcBef>
              <a:spcAft>
                <a:spcPts val="0"/>
              </a:spcAft>
              <a:buNone/>
            </a:pPr>
            <a:r>
              <a:rPr lang="en-US"/>
              <a:t>RhythmCAT is a VST plugin that generates rhythmic patterns based on a target seed pattern with a user provided bank of samples referred to as the palette</a:t>
            </a:r>
            <a:endParaRPr/>
          </a:p>
        </p:txBody>
      </p:sp>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478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9" name="Shape 159"/>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267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634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539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619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0354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542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062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5DB8F2E7-FBE7-F846-BE9E-8F95AE762B38}" type="slidenum">
              <a:rPr lang="es-ES" smtClean="0"/>
              <a:pPr/>
              <a:t>83</a:t>
            </a:fld>
            <a:endParaRPr lang="es-ES"/>
          </a:p>
        </p:txBody>
      </p:sp>
    </p:spTree>
    <p:extLst>
      <p:ext uri="{BB962C8B-B14F-4D97-AF65-F5344CB8AC3E}">
        <p14:creationId xmlns:p14="http://schemas.microsoft.com/office/powerpoint/2010/main" val="37002471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5DB8F2E7-FBE7-F846-BE9E-8F95AE762B38}" type="slidenum">
              <a:rPr lang="es-ES" smtClean="0"/>
              <a:pPr/>
              <a:t>96</a:t>
            </a:fld>
            <a:endParaRPr lang="es-ES"/>
          </a:p>
        </p:txBody>
      </p:sp>
    </p:spTree>
    <p:extLst>
      <p:ext uri="{BB962C8B-B14F-4D97-AF65-F5344CB8AC3E}">
        <p14:creationId xmlns:p14="http://schemas.microsoft.com/office/powerpoint/2010/main" val="2426186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5DB8F2E7-FBE7-F846-BE9E-8F95AE762B38}" type="slidenum">
              <a:rPr lang="es-ES" smtClean="0"/>
              <a:pPr/>
              <a:t>14</a:t>
            </a:fld>
            <a:endParaRPr lang="es-ES"/>
          </a:p>
        </p:txBody>
      </p:sp>
    </p:spTree>
    <p:extLst>
      <p:ext uri="{BB962C8B-B14F-4D97-AF65-F5344CB8AC3E}">
        <p14:creationId xmlns:p14="http://schemas.microsoft.com/office/powerpoint/2010/main" val="21106814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947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4407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5DB8F2E7-FBE7-F846-BE9E-8F95AE762B38}" type="slidenum">
              <a:rPr lang="es-ES" smtClean="0"/>
              <a:pPr/>
              <a:t>101</a:t>
            </a:fld>
            <a:endParaRPr lang="es-ES"/>
          </a:p>
        </p:txBody>
      </p:sp>
    </p:spTree>
    <p:extLst>
      <p:ext uri="{BB962C8B-B14F-4D97-AF65-F5344CB8AC3E}">
        <p14:creationId xmlns:p14="http://schemas.microsoft.com/office/powerpoint/2010/main" val="3111344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10"/>
          </p:nvPr>
        </p:nvSpPr>
        <p:spPr/>
        <p:txBody>
          <a:bodyPr/>
          <a:lstStyle/>
          <a:p>
            <a:fld id="{5DB8F2E7-FBE7-F846-BE9E-8F95AE762B38}" type="slidenum">
              <a:rPr lang="es-ES" smtClean="0"/>
              <a:pPr/>
              <a:t>15</a:t>
            </a:fld>
            <a:endParaRPr lang="es-ES"/>
          </a:p>
        </p:txBody>
      </p:sp>
    </p:spTree>
    <p:extLst>
      <p:ext uri="{BB962C8B-B14F-4D97-AF65-F5344CB8AC3E}">
        <p14:creationId xmlns:p14="http://schemas.microsoft.com/office/powerpoint/2010/main" val="727373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791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0806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454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Make this a diagram!</a:t>
            </a:r>
          </a:p>
        </p:txBody>
      </p:sp>
      <p:sp>
        <p:nvSpPr>
          <p:cNvPr id="4" name="Slide Number Placeholder 3"/>
          <p:cNvSpPr>
            <a:spLocks noGrp="1"/>
          </p:cNvSpPr>
          <p:nvPr>
            <p:ph type="sldNum" sz="quarter" idx="10"/>
          </p:nvPr>
        </p:nvSpPr>
        <p:spPr/>
        <p:txBody>
          <a:bodyPr/>
          <a:lstStyle/>
          <a:p>
            <a:fld id="{5DB8F2E7-FBE7-F846-BE9E-8F95AE762B38}" type="slidenum">
              <a:rPr lang="es-ES" smtClean="0"/>
              <a:pPr/>
              <a:t>31</a:t>
            </a:fld>
            <a:endParaRPr lang="es-ES"/>
          </a:p>
        </p:txBody>
      </p:sp>
    </p:spTree>
    <p:extLst>
      <p:ext uri="{BB962C8B-B14F-4D97-AF65-F5344CB8AC3E}">
        <p14:creationId xmlns:p14="http://schemas.microsoft.com/office/powerpoint/2010/main" val="19127865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Title">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stretch>
            <a:fillRect/>
          </a:stretch>
        </p:blipFill>
        <p:spPr>
          <a:xfrm>
            <a:off x="450001" y="435183"/>
            <a:ext cx="3502549" cy="688362"/>
          </a:xfrm>
          <a:prstGeom prst="rect">
            <a:avLst/>
          </a:prstGeom>
        </p:spPr>
      </p:pic>
      <p:pic>
        <p:nvPicPr>
          <p:cNvPr id="10" name="Imagen 9"/>
          <p:cNvPicPr>
            <a:picLocks/>
          </p:cNvPicPr>
          <p:nvPr userDrawn="1"/>
        </p:nvPicPr>
        <p:blipFill>
          <a:blip r:embed="rId3"/>
          <a:stretch>
            <a:fillRect/>
          </a:stretch>
        </p:blipFill>
        <p:spPr>
          <a:xfrm>
            <a:off x="450001" y="6092599"/>
            <a:ext cx="8243999" cy="31543"/>
          </a:xfrm>
          <a:prstGeom prst="rect">
            <a:avLst/>
          </a:prstGeom>
        </p:spPr>
      </p:pic>
      <p:pic>
        <p:nvPicPr>
          <p:cNvPr id="11" name="Imagen 10"/>
          <p:cNvPicPr>
            <a:picLocks/>
          </p:cNvPicPr>
          <p:nvPr userDrawn="1"/>
        </p:nvPicPr>
        <p:blipFill>
          <a:blip r:embed="rId3"/>
          <a:stretch>
            <a:fillRect/>
          </a:stretch>
        </p:blipFill>
        <p:spPr>
          <a:xfrm>
            <a:off x="435270" y="1599356"/>
            <a:ext cx="8258730" cy="31543"/>
          </a:xfrm>
          <a:prstGeom prst="rect">
            <a:avLst/>
          </a:prstGeom>
        </p:spPr>
      </p:pic>
      <p:sp>
        <p:nvSpPr>
          <p:cNvPr id="15" name="Título 1"/>
          <p:cNvSpPr>
            <a:spLocks noGrp="1"/>
          </p:cNvSpPr>
          <p:nvPr>
            <p:ph type="title" hasCustomPrompt="1"/>
          </p:nvPr>
        </p:nvSpPr>
        <p:spPr>
          <a:xfrm>
            <a:off x="457200" y="2752433"/>
            <a:ext cx="8229600" cy="768005"/>
          </a:xfrm>
          <a:prstGeom prst="rect">
            <a:avLst/>
          </a:prstGeom>
        </p:spPr>
        <p:txBody>
          <a:bodyPr>
            <a:normAutofit/>
          </a:bodyPr>
          <a:lstStyle>
            <a:lvl1pPr>
              <a:defRPr sz="3600">
                <a:solidFill>
                  <a:srgbClr val="BC0C2D"/>
                </a:solidFill>
              </a:defRPr>
            </a:lvl1pPr>
          </a:lstStyle>
          <a:p>
            <a:r>
              <a:rPr lang="es-ES_tradnl" dirty="0" err="1"/>
              <a:t>Title</a:t>
            </a:r>
            <a:r>
              <a:rPr lang="es-ES_tradnl" dirty="0"/>
              <a:t> of </a:t>
            </a:r>
            <a:r>
              <a:rPr lang="es-ES_tradnl" dirty="0" err="1"/>
              <a:t>Presentation</a:t>
            </a:r>
            <a:r>
              <a:rPr lang="es-ES_tradnl" dirty="0"/>
              <a:t> MTG</a:t>
            </a:r>
            <a:endParaRPr lang="es-ES" dirty="0"/>
          </a:p>
        </p:txBody>
      </p:sp>
      <p:sp>
        <p:nvSpPr>
          <p:cNvPr id="22" name="Marcador de texto 21"/>
          <p:cNvSpPr>
            <a:spLocks noGrp="1"/>
          </p:cNvSpPr>
          <p:nvPr>
            <p:ph type="body" sz="quarter" idx="10" hasCustomPrompt="1"/>
          </p:nvPr>
        </p:nvSpPr>
        <p:spPr>
          <a:xfrm>
            <a:off x="457200" y="3520438"/>
            <a:ext cx="8229598" cy="1090734"/>
          </a:xfrm>
          <a:prstGeom prst="rect">
            <a:avLst/>
          </a:prstGeom>
        </p:spPr>
        <p:txBody>
          <a:bodyPr vert="horz"/>
          <a:lstStyle>
            <a:lvl1pPr marL="0" indent="0" algn="ctr">
              <a:buNone/>
              <a:defRPr sz="1800">
                <a:solidFill>
                  <a:schemeClr val="tx1">
                    <a:lumMod val="75000"/>
                    <a:lumOff val="25000"/>
                  </a:schemeClr>
                </a:solidFill>
              </a:defRPr>
            </a:lvl1pPr>
          </a:lstStyle>
          <a:p>
            <a:pPr lvl="0"/>
            <a:r>
              <a:rPr lang="es-ES" dirty="0" err="1"/>
              <a:t>Authors’s</a:t>
            </a:r>
            <a:r>
              <a:rPr lang="es-ES" dirty="0"/>
              <a:t> </a:t>
            </a:r>
            <a:r>
              <a:rPr lang="es-ES" dirty="0" err="1"/>
              <a:t>name</a:t>
            </a:r>
            <a:endParaRPr lang="es-ES" dirty="0"/>
          </a:p>
        </p:txBody>
      </p:sp>
    </p:spTree>
    <p:extLst>
      <p:ext uri="{BB962C8B-B14F-4D97-AF65-F5344CB8AC3E}">
        <p14:creationId xmlns:p14="http://schemas.microsoft.com/office/powerpoint/2010/main" val="187609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Content">
  <p:cSld name="3_Content">
    <p:spTree>
      <p:nvGrpSpPr>
        <p:cNvPr id="1" name="Shape 16"/>
        <p:cNvGrpSpPr/>
        <p:nvPr/>
      </p:nvGrpSpPr>
      <p:grpSpPr>
        <a:xfrm>
          <a:off x="0" y="0"/>
          <a:ext cx="0" cy="0"/>
          <a:chOff x="0" y="0"/>
          <a:chExt cx="0" cy="0"/>
        </a:xfrm>
      </p:grpSpPr>
      <p:pic>
        <p:nvPicPr>
          <p:cNvPr id="17" name="Shape 17"/>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58706" y="6262518"/>
            <a:ext cx="2392287" cy="470161"/>
          </a:xfrm>
          <a:prstGeom prst="rect">
            <a:avLst/>
          </a:prstGeom>
          <a:noFill/>
          <a:ln>
            <a:noFill/>
          </a:ln>
        </p:spPr>
      </p:pic>
      <p:sp>
        <p:nvSpPr>
          <p:cNvPr id="18" name="Shape 18"/>
          <p:cNvSpPr txBox="1">
            <a:spLocks noGrp="1"/>
          </p:cNvSpPr>
          <p:nvPr>
            <p:ph type="body" idx="1"/>
          </p:nvPr>
        </p:nvSpPr>
        <p:spPr>
          <a:xfrm>
            <a:off x="457199" y="1477909"/>
            <a:ext cx="8229601" cy="4439350"/>
          </a:xfrm>
          <a:prstGeom prst="rect">
            <a:avLst/>
          </a:prstGeom>
          <a:noFill/>
          <a:ln>
            <a:noFill/>
          </a:ln>
        </p:spPr>
        <p:txBody>
          <a:bodyPr spcFirstLastPara="1" wrap="square" lIns="91425" tIns="91425" rIns="91425" bIns="91425" anchor="t" anchorCtr="0"/>
          <a:lstStyle>
            <a:lvl1pPr marL="457200" marR="0" lvl="0" indent="-350520" algn="l" rtl="0">
              <a:spcBef>
                <a:spcPts val="480"/>
              </a:spcBef>
              <a:spcAft>
                <a:spcPts val="0"/>
              </a:spcAft>
              <a:buClr>
                <a:srgbClr val="BC0C2D"/>
              </a:buClr>
              <a:buSzPts val="1920"/>
              <a:buFont typeface="Arial"/>
              <a:buChar char="•"/>
              <a:defRPr sz="2400" b="0" i="0" u="none" strike="noStrike" cap="none">
                <a:solidFill>
                  <a:srgbClr val="3F3F3F"/>
                </a:solidFill>
                <a:latin typeface="Calibri"/>
                <a:ea typeface="Calibri"/>
                <a:cs typeface="Calibri"/>
                <a:sym typeface="Calibri"/>
              </a:defRPr>
            </a:lvl1pPr>
            <a:lvl2pPr marL="914400" marR="0" lvl="1" indent="-340360" algn="l" rtl="0">
              <a:spcBef>
                <a:spcPts val="440"/>
              </a:spcBef>
              <a:spcAft>
                <a:spcPts val="0"/>
              </a:spcAft>
              <a:buClr>
                <a:srgbClr val="BC0C2D"/>
              </a:buClr>
              <a:buSzPts val="1760"/>
              <a:buFont typeface="Arial"/>
              <a:buChar char="–"/>
              <a:defRPr sz="2200" b="0" i="0" u="none" strike="noStrike" cap="none">
                <a:solidFill>
                  <a:srgbClr val="3F3F3F"/>
                </a:solidFill>
                <a:latin typeface="Calibri"/>
                <a:ea typeface="Calibri"/>
                <a:cs typeface="Calibri"/>
                <a:sym typeface="Calibri"/>
              </a:defRPr>
            </a:lvl2pPr>
            <a:lvl3pPr marL="1371600" marR="0" lvl="2" indent="-330200" algn="l" rtl="0">
              <a:spcBef>
                <a:spcPts val="400"/>
              </a:spcBef>
              <a:spcAft>
                <a:spcPts val="0"/>
              </a:spcAft>
              <a:buClr>
                <a:srgbClr val="BC0C2D"/>
              </a:buClr>
              <a:buSzPts val="1600"/>
              <a:buFont typeface="Arial"/>
              <a:buChar char="•"/>
              <a:defRPr sz="2000" b="0" i="0" u="none" strike="noStrike" cap="none">
                <a:solidFill>
                  <a:srgbClr val="3F3F3F"/>
                </a:solidFill>
                <a:latin typeface="Calibri"/>
                <a:ea typeface="Calibri"/>
                <a:cs typeface="Calibri"/>
                <a:sym typeface="Calibri"/>
              </a:defRPr>
            </a:lvl3pPr>
            <a:lvl4pPr marL="1828800" marR="0" lvl="3" indent="-320039" algn="l" rtl="0">
              <a:spcBef>
                <a:spcPts val="360"/>
              </a:spcBef>
              <a:spcAft>
                <a:spcPts val="0"/>
              </a:spcAft>
              <a:buClr>
                <a:srgbClr val="BC0C2D"/>
              </a:buClr>
              <a:buSzPts val="1440"/>
              <a:buFont typeface="Arial"/>
              <a:buChar char="–"/>
              <a:defRPr sz="1800" b="0" i="0" u="none" strike="noStrike" cap="none">
                <a:solidFill>
                  <a:srgbClr val="3F3F3F"/>
                </a:solidFill>
                <a:latin typeface="Calibri"/>
                <a:ea typeface="Calibri"/>
                <a:cs typeface="Calibri"/>
                <a:sym typeface="Calibri"/>
              </a:defRPr>
            </a:lvl4pPr>
            <a:lvl5pPr marL="2286000" marR="0" lvl="4" indent="-309879" algn="l" rtl="0">
              <a:spcBef>
                <a:spcPts val="320"/>
              </a:spcBef>
              <a:spcAft>
                <a:spcPts val="0"/>
              </a:spcAft>
              <a:buClr>
                <a:srgbClr val="BC0C2D"/>
              </a:buClr>
              <a:buSzPts val="1280"/>
              <a:buFont typeface="Arial"/>
              <a:buChar char="»"/>
              <a:defRPr sz="1600" b="0" i="0" u="none" strike="noStrike" cap="none">
                <a:solidFill>
                  <a:srgbClr val="3F3F3F"/>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title"/>
          </p:nvPr>
        </p:nvSpPr>
        <p:spPr>
          <a:xfrm>
            <a:off x="457201" y="513991"/>
            <a:ext cx="8229600" cy="78068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rgbClr val="CB0029"/>
              </a:buClr>
              <a:buSzPts val="1400"/>
              <a:buFont typeface="Calibri"/>
              <a:buNone/>
              <a:defRPr sz="3200" b="0" i="0" u="none" strike="noStrike" cap="none">
                <a:solidFill>
                  <a:srgbClr val="CB0029"/>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Shape 20"/>
          <p:cNvSpPr txBox="1">
            <a:spLocks noGrp="1"/>
          </p:cNvSpPr>
          <p:nvPr>
            <p:ph type="sldNum" idx="12"/>
          </p:nvPr>
        </p:nvSpPr>
        <p:spPr>
          <a:xfrm>
            <a:off x="6553200" y="6287229"/>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3F3F3F"/>
                </a:solidFill>
                <a:latin typeface="Calibri"/>
                <a:ea typeface="Calibri"/>
                <a:cs typeface="Calibri"/>
                <a:sym typeface="Calibri"/>
              </a:defRPr>
            </a:lvl1pPr>
            <a:lvl2pPr marL="0" marR="0" lvl="1" indent="0" algn="r" rtl="0">
              <a:spcBef>
                <a:spcPts val="0"/>
              </a:spcBef>
              <a:buNone/>
              <a:defRPr sz="1200" b="0" i="0" u="none" strike="noStrike" cap="none">
                <a:solidFill>
                  <a:srgbClr val="3F3F3F"/>
                </a:solidFill>
                <a:latin typeface="Calibri"/>
                <a:ea typeface="Calibri"/>
                <a:cs typeface="Calibri"/>
                <a:sym typeface="Calibri"/>
              </a:defRPr>
            </a:lvl2pPr>
            <a:lvl3pPr marL="0" marR="0" lvl="2" indent="0" algn="r" rtl="0">
              <a:spcBef>
                <a:spcPts val="0"/>
              </a:spcBef>
              <a:buNone/>
              <a:defRPr sz="1200" b="0" i="0" u="none" strike="noStrike" cap="none">
                <a:solidFill>
                  <a:srgbClr val="3F3F3F"/>
                </a:solidFill>
                <a:latin typeface="Calibri"/>
                <a:ea typeface="Calibri"/>
                <a:cs typeface="Calibri"/>
                <a:sym typeface="Calibri"/>
              </a:defRPr>
            </a:lvl3pPr>
            <a:lvl4pPr marL="0" marR="0" lvl="3" indent="0" algn="r" rtl="0">
              <a:spcBef>
                <a:spcPts val="0"/>
              </a:spcBef>
              <a:buNone/>
              <a:defRPr sz="1200" b="0" i="0" u="none" strike="noStrike" cap="none">
                <a:solidFill>
                  <a:srgbClr val="3F3F3F"/>
                </a:solidFill>
                <a:latin typeface="Calibri"/>
                <a:ea typeface="Calibri"/>
                <a:cs typeface="Calibri"/>
                <a:sym typeface="Calibri"/>
              </a:defRPr>
            </a:lvl4pPr>
            <a:lvl5pPr marL="0" marR="0" lvl="4" indent="0" algn="r" rtl="0">
              <a:spcBef>
                <a:spcPts val="0"/>
              </a:spcBef>
              <a:buNone/>
              <a:defRPr sz="1200" b="0" i="0" u="none" strike="noStrike" cap="none">
                <a:solidFill>
                  <a:srgbClr val="3F3F3F"/>
                </a:solidFill>
                <a:latin typeface="Calibri"/>
                <a:ea typeface="Calibri"/>
                <a:cs typeface="Calibri"/>
                <a:sym typeface="Calibri"/>
              </a:defRPr>
            </a:lvl5pPr>
            <a:lvl6pPr marL="0" marR="0" lvl="5" indent="0" algn="r" rtl="0">
              <a:spcBef>
                <a:spcPts val="0"/>
              </a:spcBef>
              <a:buNone/>
              <a:defRPr sz="1200" b="0" i="0" u="none" strike="noStrike" cap="none">
                <a:solidFill>
                  <a:srgbClr val="3F3F3F"/>
                </a:solidFill>
                <a:latin typeface="Calibri"/>
                <a:ea typeface="Calibri"/>
                <a:cs typeface="Calibri"/>
                <a:sym typeface="Calibri"/>
              </a:defRPr>
            </a:lvl6pPr>
            <a:lvl7pPr marL="0" marR="0" lvl="6" indent="0" algn="r" rtl="0">
              <a:spcBef>
                <a:spcPts val="0"/>
              </a:spcBef>
              <a:buNone/>
              <a:defRPr sz="1200" b="0" i="0" u="none" strike="noStrike" cap="none">
                <a:solidFill>
                  <a:srgbClr val="3F3F3F"/>
                </a:solidFill>
                <a:latin typeface="Calibri"/>
                <a:ea typeface="Calibri"/>
                <a:cs typeface="Calibri"/>
                <a:sym typeface="Calibri"/>
              </a:defRPr>
            </a:lvl7pPr>
            <a:lvl8pPr marL="0" marR="0" lvl="7" indent="0" algn="r" rtl="0">
              <a:spcBef>
                <a:spcPts val="0"/>
              </a:spcBef>
              <a:buNone/>
              <a:defRPr sz="1200" b="0" i="0" u="none" strike="noStrike" cap="none">
                <a:solidFill>
                  <a:srgbClr val="3F3F3F"/>
                </a:solidFill>
                <a:latin typeface="Calibri"/>
                <a:ea typeface="Calibri"/>
                <a:cs typeface="Calibri"/>
                <a:sym typeface="Calibri"/>
              </a:defRPr>
            </a:lvl8pPr>
            <a:lvl9pPr marL="0" marR="0" lvl="8" indent="0" algn="r" rtl="0">
              <a:spcBef>
                <a:spcPts val="0"/>
              </a:spcBef>
              <a:buNone/>
              <a:defRPr sz="1200" b="0" i="0" u="none" strike="noStrike" cap="none">
                <a:solidFill>
                  <a:srgbClr val="3F3F3F"/>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pic>
        <p:nvPicPr>
          <p:cNvPr id="21" name="Shape 2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6079695"/>
            <a:ext cx="9144000" cy="28675"/>
          </a:xfrm>
          <a:prstGeom prst="rect">
            <a:avLst/>
          </a:prstGeom>
          <a:noFill/>
          <a:ln>
            <a:noFill/>
          </a:ln>
        </p:spPr>
      </p:pic>
      <p:pic>
        <p:nvPicPr>
          <p:cNvPr id="22" name="Shape 2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0" y="-1006"/>
            <a:ext cx="9144000" cy="89997"/>
          </a:xfrm>
          <a:prstGeom prst="rect">
            <a:avLst/>
          </a:prstGeom>
          <a:solidFill>
            <a:srgbClr val="BC0C2D"/>
          </a:solidFill>
          <a:ln>
            <a:noFill/>
          </a:ln>
        </p:spPr>
      </p:pic>
    </p:spTree>
    <p:extLst>
      <p:ext uri="{BB962C8B-B14F-4D97-AF65-F5344CB8AC3E}">
        <p14:creationId xmlns:p14="http://schemas.microsoft.com/office/powerpoint/2010/main" val="1610839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pic>
        <p:nvPicPr>
          <p:cNvPr id="23" name="Imagen 22"/>
          <p:cNvPicPr>
            <a:picLocks noChangeAspect="1"/>
          </p:cNvPicPr>
          <p:nvPr userDrawn="1"/>
        </p:nvPicPr>
        <p:blipFill>
          <a:blip r:embed="rId2"/>
          <a:stretch>
            <a:fillRect/>
          </a:stretch>
        </p:blipFill>
        <p:spPr>
          <a:xfrm>
            <a:off x="458706" y="6262518"/>
            <a:ext cx="2392287" cy="470161"/>
          </a:xfrm>
          <a:prstGeom prst="rect">
            <a:avLst/>
          </a:prstGeom>
        </p:spPr>
      </p:pic>
      <p:sp>
        <p:nvSpPr>
          <p:cNvPr id="29" name="Marcador de texto 7"/>
          <p:cNvSpPr>
            <a:spLocks noGrp="1"/>
          </p:cNvSpPr>
          <p:nvPr>
            <p:ph type="body" sz="quarter" idx="10"/>
          </p:nvPr>
        </p:nvSpPr>
        <p:spPr>
          <a:xfrm>
            <a:off x="457199" y="1477909"/>
            <a:ext cx="8229601" cy="4439350"/>
          </a:xfrm>
          <a:prstGeom prst="rect">
            <a:avLst/>
          </a:prstGeom>
        </p:spPr>
        <p:txBody>
          <a:bodyPr vert="horz"/>
          <a:lstStyle>
            <a:lvl1pPr>
              <a:buClr>
                <a:srgbClr val="BC0C2D"/>
              </a:buClr>
              <a:buSzPct val="80000"/>
              <a:defRPr sz="2400">
                <a:solidFill>
                  <a:schemeClr val="tx1">
                    <a:lumMod val="75000"/>
                    <a:lumOff val="25000"/>
                  </a:schemeClr>
                </a:solidFill>
              </a:defRPr>
            </a:lvl1pPr>
            <a:lvl2pPr>
              <a:buClr>
                <a:srgbClr val="BC0C2D"/>
              </a:buClr>
              <a:buSzPct val="80000"/>
              <a:defRPr sz="2200">
                <a:solidFill>
                  <a:schemeClr val="tx1">
                    <a:lumMod val="75000"/>
                    <a:lumOff val="25000"/>
                  </a:schemeClr>
                </a:solidFill>
              </a:defRPr>
            </a:lvl2pPr>
            <a:lvl3pPr>
              <a:buClr>
                <a:srgbClr val="BC0C2D"/>
              </a:buClr>
              <a:buSzPct val="80000"/>
              <a:defRPr sz="2000">
                <a:solidFill>
                  <a:schemeClr val="tx1">
                    <a:lumMod val="75000"/>
                    <a:lumOff val="25000"/>
                  </a:schemeClr>
                </a:solidFill>
              </a:defRPr>
            </a:lvl3pPr>
            <a:lvl4pPr>
              <a:buClr>
                <a:srgbClr val="BC0C2D"/>
              </a:buClr>
              <a:buSzPct val="80000"/>
              <a:defRPr sz="1800">
                <a:solidFill>
                  <a:schemeClr val="tx1">
                    <a:lumMod val="75000"/>
                    <a:lumOff val="25000"/>
                  </a:schemeClr>
                </a:solidFill>
              </a:defRPr>
            </a:lvl4pPr>
            <a:lvl5pPr>
              <a:buClr>
                <a:srgbClr val="BC0C2D"/>
              </a:buClr>
              <a:buSzPct val="80000"/>
              <a:defRPr sz="1600">
                <a:solidFill>
                  <a:schemeClr val="tx1">
                    <a:lumMod val="75000"/>
                    <a:lumOff val="25000"/>
                  </a:schemeClr>
                </a:solidFill>
              </a:defRPr>
            </a:lvl5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30" name="Título 1"/>
          <p:cNvSpPr>
            <a:spLocks noGrp="1"/>
          </p:cNvSpPr>
          <p:nvPr>
            <p:ph type="title" hasCustomPrompt="1"/>
          </p:nvPr>
        </p:nvSpPr>
        <p:spPr>
          <a:xfrm>
            <a:off x="457201" y="513991"/>
            <a:ext cx="8229600" cy="780685"/>
          </a:xfrm>
          <a:prstGeom prst="rect">
            <a:avLst/>
          </a:prstGeom>
        </p:spPr>
        <p:txBody>
          <a:bodyPr>
            <a:normAutofit/>
          </a:bodyPr>
          <a:lstStyle>
            <a:lvl1pPr algn="l">
              <a:defRPr sz="3200">
                <a:solidFill>
                  <a:srgbClr val="CB0029"/>
                </a:solidFill>
              </a:defRPr>
            </a:lvl1pPr>
          </a:lstStyle>
          <a:p>
            <a:r>
              <a:rPr lang="es-ES" dirty="0" err="1"/>
              <a:t>Edit</a:t>
            </a:r>
            <a:r>
              <a:rPr lang="es-ES" dirty="0"/>
              <a:t> </a:t>
            </a:r>
            <a:r>
              <a:rPr lang="es-ES" dirty="0" err="1"/>
              <a:t>Title</a:t>
            </a:r>
            <a:endParaRPr lang="es-ES" dirty="0"/>
          </a:p>
        </p:txBody>
      </p:sp>
      <p:sp>
        <p:nvSpPr>
          <p:cNvPr id="33" name="Marcador de número de diapositiva 5"/>
          <p:cNvSpPr>
            <a:spLocks noGrp="1"/>
          </p:cNvSpPr>
          <p:nvPr>
            <p:ph type="sldNum" sz="quarter" idx="4"/>
          </p:nvPr>
        </p:nvSpPr>
        <p:spPr>
          <a:xfrm>
            <a:off x="6553200" y="6287229"/>
            <a:ext cx="21336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E696DCD3-46B7-BF4D-8C43-85570FC75805}" type="slidenum">
              <a:rPr lang="es-ES" smtClean="0"/>
              <a:pPr/>
              <a:t>‹#›</a:t>
            </a:fld>
            <a:endParaRPr lang="es-ES" dirty="0"/>
          </a:p>
        </p:txBody>
      </p:sp>
      <p:pic>
        <p:nvPicPr>
          <p:cNvPr id="8" name="Imagen 7"/>
          <p:cNvPicPr>
            <a:picLocks/>
          </p:cNvPicPr>
          <p:nvPr userDrawn="1"/>
        </p:nvPicPr>
        <p:blipFill>
          <a:blip r:embed="rId3"/>
          <a:stretch>
            <a:fillRect/>
          </a:stretch>
        </p:blipFill>
        <p:spPr>
          <a:xfrm>
            <a:off x="450001" y="6092599"/>
            <a:ext cx="8243999" cy="31543"/>
          </a:xfrm>
          <a:prstGeom prst="rect">
            <a:avLst/>
          </a:prstGeom>
        </p:spPr>
      </p:pic>
    </p:spTree>
    <p:extLst>
      <p:ext uri="{BB962C8B-B14F-4D97-AF65-F5344CB8AC3E}">
        <p14:creationId xmlns:p14="http://schemas.microsoft.com/office/powerpoint/2010/main" val="3390392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_title">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stretch>
            <a:fillRect/>
          </a:stretch>
        </p:blipFill>
        <p:spPr>
          <a:xfrm>
            <a:off x="457200" y="598312"/>
            <a:ext cx="3852804" cy="757198"/>
          </a:xfrm>
          <a:prstGeom prst="rect">
            <a:avLst/>
          </a:prstGeom>
        </p:spPr>
      </p:pic>
      <p:sp>
        <p:nvSpPr>
          <p:cNvPr id="17" name="Título 1"/>
          <p:cNvSpPr>
            <a:spLocks noGrp="1"/>
          </p:cNvSpPr>
          <p:nvPr>
            <p:ph type="title" hasCustomPrompt="1"/>
          </p:nvPr>
        </p:nvSpPr>
        <p:spPr>
          <a:xfrm>
            <a:off x="457200" y="2986389"/>
            <a:ext cx="8229600" cy="780685"/>
          </a:xfrm>
          <a:prstGeom prst="rect">
            <a:avLst/>
          </a:prstGeom>
        </p:spPr>
        <p:txBody>
          <a:bodyPr>
            <a:normAutofit/>
          </a:bodyPr>
          <a:lstStyle>
            <a:lvl1pPr>
              <a:defRPr sz="3600">
                <a:solidFill>
                  <a:srgbClr val="CB0029"/>
                </a:solidFill>
              </a:defRPr>
            </a:lvl1pPr>
          </a:lstStyle>
          <a:p>
            <a:r>
              <a:rPr lang="es-ES_tradnl" dirty="0" err="1"/>
              <a:t>Title</a:t>
            </a:r>
            <a:r>
              <a:rPr lang="es-ES_tradnl" dirty="0"/>
              <a:t> of </a:t>
            </a:r>
            <a:r>
              <a:rPr lang="es-ES_tradnl" dirty="0" err="1"/>
              <a:t>Presentation</a:t>
            </a:r>
            <a:r>
              <a:rPr lang="es-ES_tradnl" dirty="0"/>
              <a:t> MTG</a:t>
            </a:r>
            <a:endParaRPr lang="es-ES" dirty="0"/>
          </a:p>
        </p:txBody>
      </p:sp>
      <p:sp>
        <p:nvSpPr>
          <p:cNvPr id="21" name="Marcador de texto 21"/>
          <p:cNvSpPr>
            <a:spLocks noGrp="1"/>
          </p:cNvSpPr>
          <p:nvPr>
            <p:ph type="body" sz="quarter" idx="10" hasCustomPrompt="1"/>
          </p:nvPr>
        </p:nvSpPr>
        <p:spPr>
          <a:xfrm>
            <a:off x="457200" y="3792232"/>
            <a:ext cx="8229598" cy="914400"/>
          </a:xfrm>
          <a:prstGeom prst="rect">
            <a:avLst/>
          </a:prstGeom>
        </p:spPr>
        <p:txBody>
          <a:bodyPr vert="horz"/>
          <a:lstStyle>
            <a:lvl1pPr marL="0" indent="0" algn="ctr">
              <a:buNone/>
              <a:defRPr sz="1800">
                <a:solidFill>
                  <a:schemeClr val="tx1">
                    <a:lumMod val="75000"/>
                    <a:lumOff val="25000"/>
                  </a:schemeClr>
                </a:solidFill>
              </a:defRPr>
            </a:lvl1pPr>
          </a:lstStyle>
          <a:p>
            <a:pPr lvl="0"/>
            <a:r>
              <a:rPr lang="es-ES" dirty="0" err="1"/>
              <a:t>Authors’s</a:t>
            </a:r>
            <a:r>
              <a:rPr lang="es-ES" dirty="0"/>
              <a:t> </a:t>
            </a:r>
            <a:r>
              <a:rPr lang="es-ES" dirty="0" err="1"/>
              <a:t>name</a:t>
            </a:r>
            <a:endParaRPr lang="es-ES" dirty="0"/>
          </a:p>
        </p:txBody>
      </p:sp>
      <p:pic>
        <p:nvPicPr>
          <p:cNvPr id="22" name="Imagen 21"/>
          <p:cNvPicPr>
            <a:picLocks/>
          </p:cNvPicPr>
          <p:nvPr userDrawn="1"/>
        </p:nvPicPr>
        <p:blipFill>
          <a:blip r:embed="rId3"/>
          <a:stretch>
            <a:fillRect/>
          </a:stretch>
        </p:blipFill>
        <p:spPr>
          <a:xfrm>
            <a:off x="0" y="-1006"/>
            <a:ext cx="9144000" cy="89997"/>
          </a:xfrm>
          <a:prstGeom prst="rect">
            <a:avLst/>
          </a:prstGeom>
          <a:solidFill>
            <a:srgbClr val="BC0C2D"/>
          </a:solidFill>
        </p:spPr>
      </p:pic>
      <p:pic>
        <p:nvPicPr>
          <p:cNvPr id="23" name="Imagen 22"/>
          <p:cNvPicPr>
            <a:picLocks/>
          </p:cNvPicPr>
          <p:nvPr userDrawn="1"/>
        </p:nvPicPr>
        <p:blipFill>
          <a:blip r:embed="rId3"/>
          <a:stretch>
            <a:fillRect/>
          </a:stretch>
        </p:blipFill>
        <p:spPr>
          <a:xfrm>
            <a:off x="0" y="1935291"/>
            <a:ext cx="9144000" cy="28675"/>
          </a:xfrm>
          <a:prstGeom prst="rect">
            <a:avLst/>
          </a:prstGeom>
        </p:spPr>
      </p:pic>
      <p:pic>
        <p:nvPicPr>
          <p:cNvPr id="24" name="Imagen 23"/>
          <p:cNvPicPr>
            <a:picLocks/>
          </p:cNvPicPr>
          <p:nvPr userDrawn="1"/>
        </p:nvPicPr>
        <p:blipFill>
          <a:blip r:embed="rId3"/>
          <a:stretch>
            <a:fillRect/>
          </a:stretch>
        </p:blipFill>
        <p:spPr>
          <a:xfrm>
            <a:off x="0" y="6079695"/>
            <a:ext cx="9144000" cy="28675"/>
          </a:xfrm>
          <a:prstGeom prst="rect">
            <a:avLst/>
          </a:prstGeom>
        </p:spPr>
      </p:pic>
    </p:spTree>
    <p:extLst>
      <p:ext uri="{BB962C8B-B14F-4D97-AF65-F5344CB8AC3E}">
        <p14:creationId xmlns:p14="http://schemas.microsoft.com/office/powerpoint/2010/main" val="223161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stretch>
            <a:fillRect/>
          </a:stretch>
        </p:blipFill>
        <p:spPr>
          <a:xfrm>
            <a:off x="457200" y="626533"/>
            <a:ext cx="3852804" cy="757198"/>
          </a:xfrm>
          <a:prstGeom prst="rect">
            <a:avLst/>
          </a:prstGeom>
        </p:spPr>
      </p:pic>
      <p:pic>
        <p:nvPicPr>
          <p:cNvPr id="12" name="Imagen 11"/>
          <p:cNvPicPr>
            <a:picLocks/>
          </p:cNvPicPr>
          <p:nvPr userDrawn="1"/>
        </p:nvPicPr>
        <p:blipFill>
          <a:blip r:embed="rId3"/>
          <a:stretch>
            <a:fillRect/>
          </a:stretch>
        </p:blipFill>
        <p:spPr>
          <a:xfrm>
            <a:off x="0" y="1943872"/>
            <a:ext cx="9144000" cy="28675"/>
          </a:xfrm>
          <a:prstGeom prst="rect">
            <a:avLst/>
          </a:prstGeom>
        </p:spPr>
      </p:pic>
      <p:sp>
        <p:nvSpPr>
          <p:cNvPr id="13" name="Título 1"/>
          <p:cNvSpPr>
            <a:spLocks noGrp="1"/>
          </p:cNvSpPr>
          <p:nvPr>
            <p:ph type="title" hasCustomPrompt="1"/>
          </p:nvPr>
        </p:nvSpPr>
        <p:spPr>
          <a:xfrm>
            <a:off x="457199" y="3009445"/>
            <a:ext cx="8229601" cy="780685"/>
          </a:xfrm>
          <a:prstGeom prst="rect">
            <a:avLst/>
          </a:prstGeom>
        </p:spPr>
        <p:txBody>
          <a:bodyPr>
            <a:normAutofit/>
          </a:bodyPr>
          <a:lstStyle>
            <a:lvl1pPr>
              <a:defRPr sz="3600">
                <a:solidFill>
                  <a:srgbClr val="CB0029"/>
                </a:solidFill>
              </a:defRPr>
            </a:lvl1pPr>
          </a:lstStyle>
          <a:p>
            <a:r>
              <a:rPr lang="es-ES_tradnl" dirty="0" err="1"/>
              <a:t>Title</a:t>
            </a:r>
            <a:r>
              <a:rPr lang="es-ES_tradnl" dirty="0"/>
              <a:t> of </a:t>
            </a:r>
            <a:r>
              <a:rPr lang="es-ES_tradnl" dirty="0" err="1"/>
              <a:t>Presentation</a:t>
            </a:r>
            <a:r>
              <a:rPr lang="es-ES_tradnl" dirty="0"/>
              <a:t> MTG</a:t>
            </a:r>
            <a:endParaRPr lang="es-ES" dirty="0"/>
          </a:p>
        </p:txBody>
      </p:sp>
      <p:sp>
        <p:nvSpPr>
          <p:cNvPr id="18" name="Marcador de texto 21"/>
          <p:cNvSpPr>
            <a:spLocks noGrp="1"/>
          </p:cNvSpPr>
          <p:nvPr>
            <p:ph type="body" sz="quarter" idx="10" hasCustomPrompt="1"/>
          </p:nvPr>
        </p:nvSpPr>
        <p:spPr>
          <a:xfrm>
            <a:off x="457200" y="3790130"/>
            <a:ext cx="8229598" cy="914400"/>
          </a:xfrm>
          <a:prstGeom prst="rect">
            <a:avLst/>
          </a:prstGeom>
        </p:spPr>
        <p:txBody>
          <a:bodyPr vert="horz"/>
          <a:lstStyle>
            <a:lvl1pPr marL="0" indent="0" algn="ctr">
              <a:buNone/>
              <a:defRPr sz="1800" baseline="0">
                <a:solidFill>
                  <a:srgbClr val="7F7F7F"/>
                </a:solidFill>
              </a:defRPr>
            </a:lvl1pPr>
          </a:lstStyle>
          <a:p>
            <a:pPr lvl="0"/>
            <a:r>
              <a:rPr lang="es-ES" dirty="0" err="1"/>
              <a:t>Authors’s</a:t>
            </a:r>
            <a:r>
              <a:rPr lang="es-ES" dirty="0"/>
              <a:t> </a:t>
            </a:r>
            <a:r>
              <a:rPr lang="es-ES" dirty="0" err="1"/>
              <a:t>name</a:t>
            </a:r>
            <a:endParaRPr lang="es-ES" dirty="0"/>
          </a:p>
        </p:txBody>
      </p:sp>
      <p:pic>
        <p:nvPicPr>
          <p:cNvPr id="19" name="Imagen 18"/>
          <p:cNvPicPr>
            <a:picLocks/>
          </p:cNvPicPr>
          <p:nvPr userDrawn="1"/>
        </p:nvPicPr>
        <p:blipFill>
          <a:blip r:embed="rId3"/>
          <a:stretch>
            <a:fillRect/>
          </a:stretch>
        </p:blipFill>
        <p:spPr>
          <a:xfrm>
            <a:off x="0" y="-1006"/>
            <a:ext cx="9144000" cy="89997"/>
          </a:xfrm>
          <a:prstGeom prst="rect">
            <a:avLst/>
          </a:prstGeom>
          <a:solidFill>
            <a:srgbClr val="BC0C2D"/>
          </a:solidFill>
        </p:spPr>
      </p:pic>
    </p:spTree>
    <p:extLst>
      <p:ext uri="{BB962C8B-B14F-4D97-AF65-F5344CB8AC3E}">
        <p14:creationId xmlns:p14="http://schemas.microsoft.com/office/powerpoint/2010/main" val="2602451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
    <p:spTree>
      <p:nvGrpSpPr>
        <p:cNvPr id="1" name=""/>
        <p:cNvGrpSpPr/>
        <p:nvPr/>
      </p:nvGrpSpPr>
      <p:grpSpPr>
        <a:xfrm>
          <a:off x="0" y="0"/>
          <a:ext cx="0" cy="0"/>
          <a:chOff x="0" y="0"/>
          <a:chExt cx="0" cy="0"/>
        </a:xfrm>
      </p:grpSpPr>
      <p:pic>
        <p:nvPicPr>
          <p:cNvPr id="23" name="Imagen 22"/>
          <p:cNvPicPr>
            <a:picLocks noChangeAspect="1"/>
          </p:cNvPicPr>
          <p:nvPr userDrawn="1"/>
        </p:nvPicPr>
        <p:blipFill>
          <a:blip r:embed="rId2"/>
          <a:stretch>
            <a:fillRect/>
          </a:stretch>
        </p:blipFill>
        <p:spPr>
          <a:xfrm>
            <a:off x="458706" y="6262518"/>
            <a:ext cx="2392287" cy="470161"/>
          </a:xfrm>
          <a:prstGeom prst="rect">
            <a:avLst/>
          </a:prstGeom>
        </p:spPr>
      </p:pic>
      <p:sp>
        <p:nvSpPr>
          <p:cNvPr id="29" name="Marcador de texto 7"/>
          <p:cNvSpPr>
            <a:spLocks noGrp="1"/>
          </p:cNvSpPr>
          <p:nvPr>
            <p:ph type="body" sz="quarter" idx="10"/>
          </p:nvPr>
        </p:nvSpPr>
        <p:spPr>
          <a:xfrm>
            <a:off x="457199" y="1477909"/>
            <a:ext cx="8229601" cy="4439350"/>
          </a:xfrm>
          <a:prstGeom prst="rect">
            <a:avLst/>
          </a:prstGeom>
        </p:spPr>
        <p:txBody>
          <a:bodyPr vert="horz"/>
          <a:lstStyle>
            <a:lvl1pPr>
              <a:buClr>
                <a:srgbClr val="BC0C2D"/>
              </a:buClr>
              <a:buSzPct val="80000"/>
              <a:defRPr sz="2400">
                <a:solidFill>
                  <a:schemeClr val="tx1">
                    <a:lumMod val="75000"/>
                    <a:lumOff val="25000"/>
                  </a:schemeClr>
                </a:solidFill>
              </a:defRPr>
            </a:lvl1pPr>
            <a:lvl2pPr>
              <a:buClr>
                <a:srgbClr val="BC0C2D"/>
              </a:buClr>
              <a:buSzPct val="80000"/>
              <a:defRPr sz="2200">
                <a:solidFill>
                  <a:schemeClr val="tx1">
                    <a:lumMod val="75000"/>
                    <a:lumOff val="25000"/>
                  </a:schemeClr>
                </a:solidFill>
              </a:defRPr>
            </a:lvl2pPr>
            <a:lvl3pPr>
              <a:buClr>
                <a:srgbClr val="BC0C2D"/>
              </a:buClr>
              <a:buSzPct val="80000"/>
              <a:defRPr sz="2000">
                <a:solidFill>
                  <a:schemeClr val="tx1">
                    <a:lumMod val="75000"/>
                    <a:lumOff val="25000"/>
                  </a:schemeClr>
                </a:solidFill>
              </a:defRPr>
            </a:lvl3pPr>
            <a:lvl4pPr>
              <a:buClr>
                <a:srgbClr val="BC0C2D"/>
              </a:buClr>
              <a:buSzPct val="80000"/>
              <a:defRPr sz="1800">
                <a:solidFill>
                  <a:schemeClr val="tx1">
                    <a:lumMod val="75000"/>
                    <a:lumOff val="25000"/>
                  </a:schemeClr>
                </a:solidFill>
              </a:defRPr>
            </a:lvl4pPr>
            <a:lvl5pPr>
              <a:buClr>
                <a:srgbClr val="BC0C2D"/>
              </a:buClr>
              <a:buSzPct val="80000"/>
              <a:defRPr sz="1600">
                <a:solidFill>
                  <a:schemeClr val="tx1">
                    <a:lumMod val="75000"/>
                    <a:lumOff val="25000"/>
                  </a:schemeClr>
                </a:solidFill>
              </a:defRPr>
            </a:lvl5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30" name="Título 1"/>
          <p:cNvSpPr>
            <a:spLocks noGrp="1"/>
          </p:cNvSpPr>
          <p:nvPr>
            <p:ph type="title" hasCustomPrompt="1"/>
          </p:nvPr>
        </p:nvSpPr>
        <p:spPr>
          <a:xfrm>
            <a:off x="457201" y="513991"/>
            <a:ext cx="8229600" cy="780685"/>
          </a:xfrm>
          <a:prstGeom prst="rect">
            <a:avLst/>
          </a:prstGeom>
        </p:spPr>
        <p:txBody>
          <a:bodyPr>
            <a:normAutofit/>
          </a:bodyPr>
          <a:lstStyle>
            <a:lvl1pPr algn="l">
              <a:defRPr sz="3200">
                <a:solidFill>
                  <a:srgbClr val="CB0029"/>
                </a:solidFill>
              </a:defRPr>
            </a:lvl1pPr>
          </a:lstStyle>
          <a:p>
            <a:r>
              <a:rPr lang="es-ES" dirty="0" err="1"/>
              <a:t>Edit</a:t>
            </a:r>
            <a:r>
              <a:rPr lang="es-ES" dirty="0"/>
              <a:t> </a:t>
            </a:r>
            <a:r>
              <a:rPr lang="es-ES" dirty="0" err="1"/>
              <a:t>Title</a:t>
            </a:r>
            <a:endParaRPr lang="es-ES" dirty="0"/>
          </a:p>
        </p:txBody>
      </p:sp>
      <p:sp>
        <p:nvSpPr>
          <p:cNvPr id="33" name="Marcador de número de diapositiva 5"/>
          <p:cNvSpPr>
            <a:spLocks noGrp="1"/>
          </p:cNvSpPr>
          <p:nvPr>
            <p:ph type="sldNum" sz="quarter" idx="4"/>
          </p:nvPr>
        </p:nvSpPr>
        <p:spPr>
          <a:xfrm>
            <a:off x="6553200" y="6287229"/>
            <a:ext cx="21336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E696DCD3-46B7-BF4D-8C43-85570FC75805}" type="slidenum">
              <a:rPr lang="es-ES" smtClean="0"/>
              <a:pPr/>
              <a:t>‹#›</a:t>
            </a:fld>
            <a:endParaRPr lang="es-ES" dirty="0"/>
          </a:p>
        </p:txBody>
      </p:sp>
      <p:pic>
        <p:nvPicPr>
          <p:cNvPr id="7" name="Imagen 6"/>
          <p:cNvPicPr>
            <a:picLocks/>
          </p:cNvPicPr>
          <p:nvPr userDrawn="1"/>
        </p:nvPicPr>
        <p:blipFill>
          <a:blip r:embed="rId3"/>
          <a:stretch>
            <a:fillRect/>
          </a:stretch>
        </p:blipFill>
        <p:spPr>
          <a:xfrm>
            <a:off x="0" y="6079695"/>
            <a:ext cx="9144000" cy="28675"/>
          </a:xfrm>
          <a:prstGeom prst="rect">
            <a:avLst/>
          </a:prstGeom>
        </p:spPr>
      </p:pic>
      <p:pic>
        <p:nvPicPr>
          <p:cNvPr id="9" name="Imagen 8"/>
          <p:cNvPicPr>
            <a:picLocks/>
          </p:cNvPicPr>
          <p:nvPr userDrawn="1"/>
        </p:nvPicPr>
        <p:blipFill>
          <a:blip r:embed="rId3"/>
          <a:stretch>
            <a:fillRect/>
          </a:stretch>
        </p:blipFill>
        <p:spPr>
          <a:xfrm>
            <a:off x="0" y="-1006"/>
            <a:ext cx="9144000" cy="89997"/>
          </a:xfrm>
          <a:prstGeom prst="rect">
            <a:avLst/>
          </a:prstGeom>
          <a:solidFill>
            <a:srgbClr val="BC0C2D"/>
          </a:solidFill>
        </p:spPr>
      </p:pic>
    </p:spTree>
    <p:extLst>
      <p:ext uri="{BB962C8B-B14F-4D97-AF65-F5344CB8AC3E}">
        <p14:creationId xmlns:p14="http://schemas.microsoft.com/office/powerpoint/2010/main" val="2014494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3_Title">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stretch>
            <a:fillRect/>
          </a:stretch>
        </p:blipFill>
        <p:spPr>
          <a:xfrm>
            <a:off x="477520" y="632352"/>
            <a:ext cx="3502549" cy="688362"/>
          </a:xfrm>
          <a:prstGeom prst="rect">
            <a:avLst/>
          </a:prstGeom>
        </p:spPr>
      </p:pic>
      <p:pic>
        <p:nvPicPr>
          <p:cNvPr id="7" name="Imagen 6"/>
          <p:cNvPicPr>
            <a:picLocks/>
          </p:cNvPicPr>
          <p:nvPr userDrawn="1"/>
        </p:nvPicPr>
        <p:blipFill>
          <a:blip r:embed="rId3"/>
          <a:stretch>
            <a:fillRect/>
          </a:stretch>
        </p:blipFill>
        <p:spPr>
          <a:xfrm>
            <a:off x="0" y="0"/>
            <a:ext cx="9144000" cy="108897"/>
          </a:xfrm>
          <a:prstGeom prst="rect">
            <a:avLst/>
          </a:prstGeom>
        </p:spPr>
      </p:pic>
      <p:pic>
        <p:nvPicPr>
          <p:cNvPr id="8" name="Imagen 7"/>
          <p:cNvPicPr>
            <a:picLocks/>
          </p:cNvPicPr>
          <p:nvPr userDrawn="1"/>
        </p:nvPicPr>
        <p:blipFill>
          <a:blip r:embed="rId3"/>
          <a:stretch>
            <a:fillRect/>
          </a:stretch>
        </p:blipFill>
        <p:spPr>
          <a:xfrm>
            <a:off x="0" y="6769423"/>
            <a:ext cx="9144000" cy="108897"/>
          </a:xfrm>
          <a:prstGeom prst="rect">
            <a:avLst/>
          </a:prstGeom>
        </p:spPr>
      </p:pic>
      <p:sp>
        <p:nvSpPr>
          <p:cNvPr id="13" name="Título 1"/>
          <p:cNvSpPr>
            <a:spLocks noGrp="1"/>
          </p:cNvSpPr>
          <p:nvPr>
            <p:ph type="title" hasCustomPrompt="1"/>
          </p:nvPr>
        </p:nvSpPr>
        <p:spPr>
          <a:xfrm>
            <a:off x="457201" y="2675943"/>
            <a:ext cx="8229600" cy="780685"/>
          </a:xfrm>
          <a:prstGeom prst="rect">
            <a:avLst/>
          </a:prstGeom>
        </p:spPr>
        <p:txBody>
          <a:bodyPr>
            <a:normAutofit/>
          </a:bodyPr>
          <a:lstStyle>
            <a:lvl1pPr algn="l">
              <a:defRPr sz="3600">
                <a:solidFill>
                  <a:srgbClr val="CB0029"/>
                </a:solidFill>
              </a:defRPr>
            </a:lvl1pPr>
          </a:lstStyle>
          <a:p>
            <a:r>
              <a:rPr lang="es-ES" dirty="0" err="1"/>
              <a:t>Title</a:t>
            </a:r>
            <a:r>
              <a:rPr lang="es-ES" dirty="0"/>
              <a:t> of </a:t>
            </a:r>
            <a:r>
              <a:rPr lang="es-ES" dirty="0" err="1"/>
              <a:t>presentation</a:t>
            </a:r>
            <a:endParaRPr lang="es-ES" dirty="0"/>
          </a:p>
        </p:txBody>
      </p:sp>
      <p:sp>
        <p:nvSpPr>
          <p:cNvPr id="14" name="Marcador de texto 21"/>
          <p:cNvSpPr>
            <a:spLocks noGrp="1"/>
          </p:cNvSpPr>
          <p:nvPr>
            <p:ph type="body" sz="quarter" idx="10" hasCustomPrompt="1"/>
          </p:nvPr>
        </p:nvSpPr>
        <p:spPr>
          <a:xfrm>
            <a:off x="457200" y="3462450"/>
            <a:ext cx="8229598" cy="914400"/>
          </a:xfrm>
          <a:prstGeom prst="rect">
            <a:avLst/>
          </a:prstGeom>
        </p:spPr>
        <p:txBody>
          <a:bodyPr vert="horz"/>
          <a:lstStyle>
            <a:lvl1pPr marL="0" indent="0" algn="l">
              <a:buNone/>
              <a:defRPr sz="1800">
                <a:solidFill>
                  <a:schemeClr val="tx1">
                    <a:lumMod val="75000"/>
                    <a:lumOff val="25000"/>
                  </a:schemeClr>
                </a:solidFill>
              </a:defRPr>
            </a:lvl1pPr>
          </a:lstStyle>
          <a:p>
            <a:pPr lvl="0"/>
            <a:r>
              <a:rPr lang="es-ES" dirty="0" err="1"/>
              <a:t>Authors’s</a:t>
            </a:r>
            <a:r>
              <a:rPr lang="es-ES" dirty="0"/>
              <a:t> </a:t>
            </a:r>
            <a:r>
              <a:rPr lang="es-ES" dirty="0" err="1"/>
              <a:t>name</a:t>
            </a:r>
            <a:endParaRPr lang="es-ES" dirty="0"/>
          </a:p>
        </p:txBody>
      </p:sp>
    </p:spTree>
    <p:extLst>
      <p:ext uri="{BB962C8B-B14F-4D97-AF65-F5344CB8AC3E}">
        <p14:creationId xmlns:p14="http://schemas.microsoft.com/office/powerpoint/2010/main" val="1942699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_content">
    <p:spTree>
      <p:nvGrpSpPr>
        <p:cNvPr id="1" name=""/>
        <p:cNvGrpSpPr/>
        <p:nvPr/>
      </p:nvGrpSpPr>
      <p:grpSpPr>
        <a:xfrm>
          <a:off x="0" y="0"/>
          <a:ext cx="0" cy="0"/>
          <a:chOff x="0" y="0"/>
          <a:chExt cx="0" cy="0"/>
        </a:xfrm>
      </p:grpSpPr>
      <p:pic>
        <p:nvPicPr>
          <p:cNvPr id="23" name="Imagen 22"/>
          <p:cNvPicPr>
            <a:picLocks noChangeAspect="1"/>
          </p:cNvPicPr>
          <p:nvPr userDrawn="1"/>
        </p:nvPicPr>
        <p:blipFill>
          <a:blip r:embed="rId2"/>
          <a:stretch>
            <a:fillRect/>
          </a:stretch>
        </p:blipFill>
        <p:spPr>
          <a:xfrm>
            <a:off x="477520" y="6163594"/>
            <a:ext cx="2392287" cy="470161"/>
          </a:xfrm>
          <a:prstGeom prst="rect">
            <a:avLst/>
          </a:prstGeom>
        </p:spPr>
      </p:pic>
      <p:pic>
        <p:nvPicPr>
          <p:cNvPr id="24" name="Imagen 23"/>
          <p:cNvPicPr>
            <a:picLocks/>
          </p:cNvPicPr>
          <p:nvPr userDrawn="1"/>
        </p:nvPicPr>
        <p:blipFill>
          <a:blip r:embed="rId3"/>
          <a:stretch>
            <a:fillRect/>
          </a:stretch>
        </p:blipFill>
        <p:spPr>
          <a:xfrm>
            <a:off x="0" y="0"/>
            <a:ext cx="9144000" cy="108897"/>
          </a:xfrm>
          <a:prstGeom prst="rect">
            <a:avLst/>
          </a:prstGeom>
        </p:spPr>
      </p:pic>
      <p:pic>
        <p:nvPicPr>
          <p:cNvPr id="25" name="Imagen 24"/>
          <p:cNvPicPr>
            <a:picLocks/>
          </p:cNvPicPr>
          <p:nvPr userDrawn="1"/>
        </p:nvPicPr>
        <p:blipFill>
          <a:blip r:embed="rId3"/>
          <a:stretch>
            <a:fillRect/>
          </a:stretch>
        </p:blipFill>
        <p:spPr>
          <a:xfrm>
            <a:off x="0" y="6769423"/>
            <a:ext cx="9144000" cy="108897"/>
          </a:xfrm>
          <a:prstGeom prst="rect">
            <a:avLst/>
          </a:prstGeom>
        </p:spPr>
      </p:pic>
      <p:sp>
        <p:nvSpPr>
          <p:cNvPr id="29" name="Marcador de texto 7"/>
          <p:cNvSpPr>
            <a:spLocks noGrp="1"/>
          </p:cNvSpPr>
          <p:nvPr>
            <p:ph type="body" sz="quarter" idx="10"/>
          </p:nvPr>
        </p:nvSpPr>
        <p:spPr>
          <a:xfrm>
            <a:off x="457199" y="1477909"/>
            <a:ext cx="8229601" cy="4505202"/>
          </a:xfrm>
          <a:prstGeom prst="rect">
            <a:avLst/>
          </a:prstGeom>
        </p:spPr>
        <p:txBody>
          <a:bodyPr vert="horz"/>
          <a:lstStyle>
            <a:lvl1pPr>
              <a:buClr>
                <a:srgbClr val="BC0C2D"/>
              </a:buClr>
              <a:buSzPct val="80000"/>
              <a:defRPr sz="2400">
                <a:solidFill>
                  <a:schemeClr val="tx1">
                    <a:lumMod val="75000"/>
                    <a:lumOff val="25000"/>
                  </a:schemeClr>
                </a:solidFill>
              </a:defRPr>
            </a:lvl1pPr>
            <a:lvl2pPr>
              <a:buClr>
                <a:srgbClr val="BC0C2D"/>
              </a:buClr>
              <a:buSzPct val="80000"/>
              <a:defRPr sz="2200">
                <a:solidFill>
                  <a:schemeClr val="tx1">
                    <a:lumMod val="75000"/>
                    <a:lumOff val="25000"/>
                  </a:schemeClr>
                </a:solidFill>
              </a:defRPr>
            </a:lvl2pPr>
            <a:lvl3pPr>
              <a:buClr>
                <a:srgbClr val="BC0C2D"/>
              </a:buClr>
              <a:buSzPct val="80000"/>
              <a:defRPr sz="2000">
                <a:solidFill>
                  <a:schemeClr val="tx1">
                    <a:lumMod val="75000"/>
                    <a:lumOff val="25000"/>
                  </a:schemeClr>
                </a:solidFill>
              </a:defRPr>
            </a:lvl3pPr>
            <a:lvl4pPr>
              <a:buClr>
                <a:srgbClr val="BC0C2D"/>
              </a:buClr>
              <a:buSzPct val="80000"/>
              <a:defRPr sz="1800">
                <a:solidFill>
                  <a:schemeClr val="tx1">
                    <a:lumMod val="75000"/>
                    <a:lumOff val="25000"/>
                  </a:schemeClr>
                </a:solidFill>
              </a:defRPr>
            </a:lvl4pPr>
            <a:lvl5pPr>
              <a:buClr>
                <a:srgbClr val="BC0C2D"/>
              </a:buClr>
              <a:buSzPct val="80000"/>
              <a:defRPr sz="1600">
                <a:solidFill>
                  <a:schemeClr val="tx1">
                    <a:lumMod val="75000"/>
                    <a:lumOff val="25000"/>
                  </a:schemeClr>
                </a:solidFill>
              </a:defRPr>
            </a:lvl5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30" name="Título 1"/>
          <p:cNvSpPr>
            <a:spLocks noGrp="1"/>
          </p:cNvSpPr>
          <p:nvPr>
            <p:ph type="title" hasCustomPrompt="1"/>
          </p:nvPr>
        </p:nvSpPr>
        <p:spPr>
          <a:xfrm>
            <a:off x="457201" y="513991"/>
            <a:ext cx="8229600" cy="780685"/>
          </a:xfrm>
          <a:prstGeom prst="rect">
            <a:avLst/>
          </a:prstGeom>
        </p:spPr>
        <p:txBody>
          <a:bodyPr>
            <a:normAutofit/>
          </a:bodyPr>
          <a:lstStyle>
            <a:lvl1pPr algn="l">
              <a:defRPr sz="3200">
                <a:solidFill>
                  <a:srgbClr val="CB0029"/>
                </a:solidFill>
              </a:defRPr>
            </a:lvl1pPr>
          </a:lstStyle>
          <a:p>
            <a:r>
              <a:rPr lang="es-ES" dirty="0" err="1"/>
              <a:t>Edit</a:t>
            </a:r>
            <a:r>
              <a:rPr lang="es-ES" dirty="0"/>
              <a:t> </a:t>
            </a:r>
            <a:r>
              <a:rPr lang="es-ES" dirty="0" err="1"/>
              <a:t>Title</a:t>
            </a:r>
            <a:endParaRPr lang="es-ES" dirty="0"/>
          </a:p>
        </p:txBody>
      </p:sp>
      <p:sp>
        <p:nvSpPr>
          <p:cNvPr id="33" name="Marcador de número de diapositiva 5"/>
          <p:cNvSpPr>
            <a:spLocks noGrp="1"/>
          </p:cNvSpPr>
          <p:nvPr>
            <p:ph type="sldNum" sz="quarter" idx="4"/>
          </p:nvPr>
        </p:nvSpPr>
        <p:spPr>
          <a:xfrm>
            <a:off x="6553200" y="6268630"/>
            <a:ext cx="21336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E696DCD3-46B7-BF4D-8C43-85570FC75805}" type="slidenum">
              <a:rPr lang="es-ES" smtClean="0"/>
              <a:pPr/>
              <a:t>‹#›</a:t>
            </a:fld>
            <a:endParaRPr lang="es-ES" dirty="0"/>
          </a:p>
        </p:txBody>
      </p:sp>
    </p:spTree>
    <p:extLst>
      <p:ext uri="{BB962C8B-B14F-4D97-AF65-F5344CB8AC3E}">
        <p14:creationId xmlns:p14="http://schemas.microsoft.com/office/powerpoint/2010/main" val="2171896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10" name="Imagen 9"/>
          <p:cNvPicPr>
            <a:picLocks/>
          </p:cNvPicPr>
          <p:nvPr userDrawn="1"/>
        </p:nvPicPr>
        <p:blipFill>
          <a:blip r:embed="rId2"/>
          <a:stretch>
            <a:fillRect/>
          </a:stretch>
        </p:blipFill>
        <p:spPr>
          <a:xfrm>
            <a:off x="0" y="1"/>
            <a:ext cx="9144000" cy="6878320"/>
          </a:xfrm>
          <a:prstGeom prst="rect">
            <a:avLst/>
          </a:prstGeom>
        </p:spPr>
      </p:pic>
      <p:pic>
        <p:nvPicPr>
          <p:cNvPr id="12" name="Imagen 11"/>
          <p:cNvPicPr>
            <a:picLocks noChangeAspect="1"/>
          </p:cNvPicPr>
          <p:nvPr userDrawn="1"/>
        </p:nvPicPr>
        <p:blipFill>
          <a:blip r:embed="rId3"/>
          <a:stretch>
            <a:fillRect/>
          </a:stretch>
        </p:blipFill>
        <p:spPr>
          <a:xfrm>
            <a:off x="446379" y="5845764"/>
            <a:ext cx="3365500" cy="660400"/>
          </a:xfrm>
          <a:prstGeom prst="rect">
            <a:avLst/>
          </a:prstGeom>
        </p:spPr>
      </p:pic>
    </p:spTree>
    <p:extLst>
      <p:ext uri="{BB962C8B-B14F-4D97-AF65-F5344CB8AC3E}">
        <p14:creationId xmlns:p14="http://schemas.microsoft.com/office/powerpoint/2010/main" val="413859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3" name="Imagen 2"/>
          <p:cNvPicPr>
            <a:picLocks/>
          </p:cNvPicPr>
          <p:nvPr userDrawn="1"/>
        </p:nvPicPr>
        <p:blipFill>
          <a:blip r:embed="rId2"/>
          <a:stretch>
            <a:fillRect/>
          </a:stretch>
        </p:blipFill>
        <p:spPr>
          <a:xfrm>
            <a:off x="0" y="9407"/>
            <a:ext cx="9144000" cy="6858000"/>
          </a:xfrm>
          <a:prstGeom prst="rect">
            <a:avLst/>
          </a:prstGeom>
        </p:spPr>
      </p:pic>
      <p:pic>
        <p:nvPicPr>
          <p:cNvPr id="4" name="Imagen 3"/>
          <p:cNvPicPr>
            <a:picLocks noChangeAspect="1"/>
          </p:cNvPicPr>
          <p:nvPr userDrawn="1"/>
        </p:nvPicPr>
        <p:blipFill>
          <a:blip r:embed="rId3"/>
          <a:stretch>
            <a:fillRect/>
          </a:stretch>
        </p:blipFill>
        <p:spPr>
          <a:xfrm>
            <a:off x="469427" y="6255844"/>
            <a:ext cx="2277048" cy="446817"/>
          </a:xfrm>
          <a:prstGeom prst="rect">
            <a:avLst/>
          </a:prstGeom>
        </p:spPr>
      </p:pic>
    </p:spTree>
    <p:extLst>
      <p:ext uri="{BB962C8B-B14F-4D97-AF65-F5344CB8AC3E}">
        <p14:creationId xmlns:p14="http://schemas.microsoft.com/office/powerpoint/2010/main" val="102541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060414"/>
      </p:ext>
    </p:extLst>
  </p:cSld>
  <p:clrMap bg1="lt1" tx1="dk1" bg2="lt2" tx2="dk2" accent1="accent1" accent2="accent2" accent3="accent3" accent4="accent4" accent5="accent5" accent6="accent6" hlink="hlink" folHlink="folHlink"/>
  <p:sldLayoutIdLst>
    <p:sldLayoutId id="2147483649" r:id="rId1"/>
    <p:sldLayoutId id="2147483669" r:id="rId2"/>
    <p:sldLayoutId id="2147483660" r:id="rId3"/>
    <p:sldLayoutId id="2147483661" r:id="rId4"/>
    <p:sldLayoutId id="2147483670" r:id="rId5"/>
    <p:sldLayoutId id="2147483655" r:id="rId6"/>
    <p:sldLayoutId id="2147483650" r:id="rId7"/>
    <p:sldLayoutId id="2147483651" r:id="rId8"/>
    <p:sldLayoutId id="2147483667" r:id="rId9"/>
    <p:sldLayoutId id="2147483671" r:id="rId10"/>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4.tiff"/></Relationships>
</file>

<file path=ppt/slides/_rels/slide1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arthach/simplega" TargetMode="External"/><Relationship Id="rId2" Type="http://schemas.openxmlformats.org/officeDocument/2006/relationships/image" Target="../media/image36.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carthach/gendrum" TargetMode="External"/><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null)"/><Relationship Id="rId2" Type="http://schemas.openxmlformats.org/officeDocument/2006/relationships/image" Target="../media/image42.(null)"/><Relationship Id="rId1" Type="http://schemas.openxmlformats.org/officeDocument/2006/relationships/slideLayout" Target="../slideLayouts/slideLayout5.xml"/><Relationship Id="rId4" Type="http://schemas.openxmlformats.org/officeDocument/2006/relationships/image" Target="../media/image44.emf"/></Relationships>
</file>

<file path=ppt/slides/_rels/slide2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19.tiff"/><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7.tiff"/><Relationship Id="rId5" Type="http://schemas.openxmlformats.org/officeDocument/2006/relationships/image" Target="../media/image56.png"/><Relationship Id="rId4" Type="http://schemas.openxmlformats.org/officeDocument/2006/relationships/image" Target="../media/image29.tiff"/></Relationships>
</file>

<file path=ppt/slides/_rels/slide3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png"/><Relationship Id="rId1" Type="http://schemas.openxmlformats.org/officeDocument/2006/relationships/slideLayout" Target="../slideLayouts/slideLayout10.xml"/><Relationship Id="rId5" Type="http://schemas.openxmlformats.org/officeDocument/2006/relationships/image" Target="../media/image61.tiff"/><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63.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59.tiff"/><Relationship Id="rId5" Type="http://schemas.openxmlformats.org/officeDocument/2006/relationships/image" Target="../media/image58.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png"/><Relationship Id="rId1" Type="http://schemas.openxmlformats.org/officeDocument/2006/relationships/slideLayout" Target="../slideLayouts/slideLayout10.xml"/><Relationship Id="rId5" Type="http://schemas.openxmlformats.org/officeDocument/2006/relationships/image" Target="../media/image61.tiff"/><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6.(null)"/><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png"/><Relationship Id="rId1" Type="http://schemas.openxmlformats.org/officeDocument/2006/relationships/slideLayout" Target="../slideLayouts/slideLayout10.xml"/><Relationship Id="rId5" Type="http://schemas.openxmlformats.org/officeDocument/2006/relationships/image" Target="../media/image61.tiff"/><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61.tiff"/><Relationship Id="rId5" Type="http://schemas.openxmlformats.org/officeDocument/2006/relationships/image" Target="../media/image60.png"/><Relationship Id="rId4" Type="http://schemas.openxmlformats.org/officeDocument/2006/relationships/image" Target="../media/image59.tiff"/></Relationships>
</file>

<file path=ppt/slides/_rels/slide41.xml.rels><?xml version="1.0" encoding="UTF-8" standalone="yes"?>
<Relationships xmlns="http://schemas.openxmlformats.org/package/2006/relationships"><Relationship Id="rId3" Type="http://schemas.openxmlformats.org/officeDocument/2006/relationships/image" Target="../media/image71.(null)"/><Relationship Id="rId7" Type="http://schemas.openxmlformats.org/officeDocument/2006/relationships/hyperlink" Target="https://github.com/carthach/gendrum"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nul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hyperlink" Target="https://labrosa.ee.columbia.edu/matlab/rastamat/" TargetMode="Externa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79.(null)"/><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hyperlink" Target="https://github.com/carthach/phd_thesis/tree/master/classification/orchestra" TargetMode="External"/><Relationship Id="rId4" Type="http://schemas.openxmlformats.org/officeDocument/2006/relationships/hyperlink" Target="http://www.philharmonia.co.uk/explore/sound_sample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carthach/phd_thesis/tree/master/classification/drums" TargetMode="External"/><Relationship Id="rId2" Type="http://schemas.openxmlformats.org/officeDocument/2006/relationships/image" Target="../media/image80.em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png"/><Relationship Id="rId1" Type="http://schemas.openxmlformats.org/officeDocument/2006/relationships/slideLayout" Target="../slideLayouts/slideLayout10.xml"/><Relationship Id="rId5" Type="http://schemas.openxmlformats.org/officeDocument/2006/relationships/image" Target="../media/image61.tiff"/><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png"/><Relationship Id="rId1" Type="http://schemas.openxmlformats.org/officeDocument/2006/relationships/slideLayout" Target="../slideLayouts/slideLayout10.xml"/><Relationship Id="rId5" Type="http://schemas.openxmlformats.org/officeDocument/2006/relationships/image" Target="../media/image61.tiff"/><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5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5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3.png"/><Relationship Id="rId1" Type="http://schemas.openxmlformats.org/officeDocument/2006/relationships/slideLayout" Target="../slideLayouts/slideLayout10.xml"/><Relationship Id="rId6" Type="http://schemas.openxmlformats.org/officeDocument/2006/relationships/image" Target="../media/image61.tiff"/><Relationship Id="rId5" Type="http://schemas.openxmlformats.org/officeDocument/2006/relationships/image" Target="../media/image60.png"/><Relationship Id="rId4" Type="http://schemas.openxmlformats.org/officeDocument/2006/relationships/image" Target="../media/image59.tiff"/></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4.png"/><Relationship Id="rId1" Type="http://schemas.openxmlformats.org/officeDocument/2006/relationships/slideLayout" Target="../slideLayouts/slideLayout10.xml"/><Relationship Id="rId6" Type="http://schemas.openxmlformats.org/officeDocument/2006/relationships/image" Target="../media/image61.tiff"/><Relationship Id="rId5" Type="http://schemas.openxmlformats.org/officeDocument/2006/relationships/image" Target="../media/image60.png"/><Relationship Id="rId4" Type="http://schemas.openxmlformats.org/officeDocument/2006/relationships/image" Target="../media/image59.tiff"/></Relationships>
</file>

<file path=ppt/slides/_rels/slide5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5.png"/><Relationship Id="rId1" Type="http://schemas.openxmlformats.org/officeDocument/2006/relationships/slideLayout" Target="../slideLayouts/slideLayout10.xml"/><Relationship Id="rId6" Type="http://schemas.openxmlformats.org/officeDocument/2006/relationships/image" Target="../media/image61.tiff"/><Relationship Id="rId5" Type="http://schemas.openxmlformats.org/officeDocument/2006/relationships/image" Target="../media/image60.png"/><Relationship Id="rId4" Type="http://schemas.openxmlformats.org/officeDocument/2006/relationships/image" Target="../media/image59.tif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96.(null)"/><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97.(null)"/><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hyperlink" Target="https://github.com/carthach/kbestviterbi"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hyperlink" Target="https://github.com/carthach/kbestviterbi"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tiff"/><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02.tiff"/><Relationship Id="rId5" Type="http://schemas.openxmlformats.org/officeDocument/2006/relationships/image" Target="../media/image101.png"/><Relationship Id="rId4" Type="http://schemas.openxmlformats.org/officeDocument/2006/relationships/image" Target="../media/image100.tiff"/></Relationships>
</file>

<file path=ppt/slides/_rels/slide64.xml.rels><?xml version="1.0" encoding="UTF-8" standalone="yes"?>
<Relationships xmlns="http://schemas.openxmlformats.org/package/2006/relationships"><Relationship Id="rId2" Type="http://schemas.openxmlformats.org/officeDocument/2006/relationships/hyperlink" Target="https://github.com/carthach/PyConcat" TargetMode="Externa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png"/><Relationship Id="rId1" Type="http://schemas.openxmlformats.org/officeDocument/2006/relationships/slideLayout" Target="../slideLayouts/slideLayout10.xml"/><Relationship Id="rId5" Type="http://schemas.openxmlformats.org/officeDocument/2006/relationships/image" Target="../media/image61.tiff"/><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nul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4.(null)"/><Relationship Id="rId5" Type="http://schemas.openxmlformats.org/officeDocument/2006/relationships/image" Target="../media/image109.png"/><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comments" Target="../comments/comment3.xml"/><Relationship Id="rId4" Type="http://schemas.openxmlformats.org/officeDocument/2006/relationships/image" Target="../media/image114.(nul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116.emf"/></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nul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4.(nul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117.(null)"/></Relationships>
</file>

<file path=ppt/slides/_rels/slide81.xml.rels><?xml version="1.0" encoding="UTF-8" standalone="yes"?>
<Relationships xmlns="http://schemas.openxmlformats.org/package/2006/relationships"><Relationship Id="rId3" Type="http://schemas.openxmlformats.org/officeDocument/2006/relationships/image" Target="../media/image118.(null)"/><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nul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4.(null)"/><Relationship Id="rId5" Type="http://schemas.openxmlformats.org/officeDocument/2006/relationships/image" Target="../media/image23.png"/><Relationship Id="rId4" Type="http://schemas.openxmlformats.org/officeDocument/2006/relationships/image" Target="../media/image1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tif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image" Target="../media/image125.tif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nul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24.(null)"/><Relationship Id="rId5" Type="http://schemas.openxmlformats.org/officeDocument/2006/relationships/image" Target="../media/image129.png"/><Relationship Id="rId4" Type="http://schemas.openxmlformats.org/officeDocument/2006/relationships/image" Target="../media/image12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199" y="2919040"/>
            <a:ext cx="8229601" cy="858754"/>
          </a:xfrm>
        </p:spPr>
        <p:txBody>
          <a:bodyPr>
            <a:normAutofit fontScale="90000"/>
          </a:bodyPr>
          <a:lstStyle/>
          <a:p>
            <a:r>
              <a:rPr lang="en-IE" sz="4000" noProof="0" dirty="0"/>
              <a:t>Connecting Time and Timbre:</a:t>
            </a:r>
            <a:br>
              <a:rPr lang="en-IE" noProof="0" dirty="0"/>
            </a:br>
            <a:r>
              <a:rPr lang="en-IE" sz="2700" noProof="0" dirty="0"/>
              <a:t>Computational Methods for Generative Rhythmic Loops in Symbolic and Signal Domains</a:t>
            </a:r>
          </a:p>
        </p:txBody>
      </p:sp>
      <p:sp>
        <p:nvSpPr>
          <p:cNvPr id="3" name="Marcador de texto 2"/>
          <p:cNvSpPr>
            <a:spLocks noGrp="1"/>
          </p:cNvSpPr>
          <p:nvPr>
            <p:ph type="body" sz="quarter" idx="10"/>
          </p:nvPr>
        </p:nvSpPr>
        <p:spPr>
          <a:xfrm>
            <a:off x="457200" y="4581233"/>
            <a:ext cx="8229598" cy="914400"/>
          </a:xfrm>
        </p:spPr>
        <p:txBody>
          <a:bodyPr/>
          <a:lstStyle/>
          <a:p>
            <a:r>
              <a:rPr lang="en-IE" sz="2400" noProof="0" dirty="0"/>
              <a:t>Cárthach </a:t>
            </a:r>
            <a:r>
              <a:rPr lang="en-IE" sz="2400" noProof="0" dirty="0" err="1"/>
              <a:t>Ó</a:t>
            </a:r>
            <a:r>
              <a:rPr lang="en-IE" sz="2400" noProof="0" dirty="0"/>
              <a:t> Nuanáin</a:t>
            </a:r>
          </a:p>
          <a:p>
            <a:endParaRPr lang="en-IE" sz="2400" noProof="0" dirty="0"/>
          </a:p>
        </p:txBody>
      </p:sp>
      <p:sp>
        <p:nvSpPr>
          <p:cNvPr id="4" name="Marcador de texto 2">
            <a:extLst>
              <a:ext uri="{FF2B5EF4-FFF2-40B4-BE49-F238E27FC236}">
                <a16:creationId xmlns:a16="http://schemas.microsoft.com/office/drawing/2014/main" id="{1D788603-D132-3240-964C-F982B1DB3A35}"/>
              </a:ext>
            </a:extLst>
          </p:cNvPr>
          <p:cNvSpPr txBox="1">
            <a:spLocks/>
          </p:cNvSpPr>
          <p:nvPr/>
        </p:nvSpPr>
        <p:spPr>
          <a:xfrm>
            <a:off x="457199" y="5350082"/>
            <a:ext cx="8368302" cy="1174008"/>
          </a:xfrm>
          <a:prstGeom prst="rect">
            <a:avLst/>
          </a:prstGeom>
        </p:spPr>
        <p:txBody>
          <a:bodyPr vert="horz"/>
          <a:lstStyle>
            <a:lvl1pPr marL="0" indent="0" algn="ctr" defTabSz="457200" rtl="0" eaLnBrk="1" latinLnBrk="0" hangingPunct="1">
              <a:spcBef>
                <a:spcPct val="20000"/>
              </a:spcBef>
              <a:buFont typeface="Arial"/>
              <a:buNone/>
              <a:defRPr sz="1800" kern="1200" baseline="0">
                <a:solidFill>
                  <a:srgbClr val="7F7F7F"/>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s-ES" dirty="0" err="1"/>
              <a:t>Thesis</a:t>
            </a:r>
            <a:r>
              <a:rPr lang="es-ES" dirty="0"/>
              <a:t> </a:t>
            </a:r>
            <a:r>
              <a:rPr lang="es-ES" dirty="0" err="1"/>
              <a:t>Directors</a:t>
            </a:r>
            <a:r>
              <a:rPr lang="es-ES" dirty="0"/>
              <a:t>:			    Barcelona, </a:t>
            </a:r>
            <a:r>
              <a:rPr lang="es-ES" dirty="0" err="1"/>
              <a:t>March</a:t>
            </a:r>
            <a:r>
              <a:rPr lang="es-ES" dirty="0"/>
              <a:t> 2018			</a:t>
            </a:r>
            <a:r>
              <a:rPr lang="es-ES" dirty="0" err="1"/>
              <a:t>Thesis</a:t>
            </a:r>
            <a:r>
              <a:rPr lang="es-ES" dirty="0"/>
              <a:t> </a:t>
            </a:r>
            <a:r>
              <a:rPr lang="es-ES" dirty="0" err="1"/>
              <a:t>Committee</a:t>
            </a:r>
            <a:r>
              <a:rPr lang="es-ES" dirty="0"/>
              <a:t>:</a:t>
            </a:r>
          </a:p>
          <a:p>
            <a:pPr algn="l"/>
            <a:r>
              <a:rPr lang="es-ES" sz="1400" dirty="0"/>
              <a:t>Dr. Sergi </a:t>
            </a:r>
            <a:r>
              <a:rPr lang="es-ES" sz="1400" dirty="0" err="1"/>
              <a:t>Jord</a:t>
            </a:r>
            <a:r>
              <a:rPr lang="en-IE" sz="1400" dirty="0" err="1"/>
              <a:t>à</a:t>
            </a:r>
            <a:r>
              <a:rPr lang="en-IE" sz="1400" dirty="0"/>
              <a:t>												</a:t>
            </a:r>
            <a:r>
              <a:rPr lang="en-IE" sz="1400" dirty="0" err="1"/>
              <a:t>Dr.</a:t>
            </a:r>
            <a:r>
              <a:rPr lang="en-IE" sz="1400" dirty="0"/>
              <a:t> </a:t>
            </a:r>
            <a:r>
              <a:rPr lang="en-IE" sz="1400" dirty="0" err="1"/>
              <a:t>Diemo</a:t>
            </a:r>
            <a:r>
              <a:rPr lang="en-IE" sz="1400" dirty="0"/>
              <a:t> Schwarz</a:t>
            </a:r>
          </a:p>
          <a:p>
            <a:pPr algn="l"/>
            <a:r>
              <a:rPr lang="en-IE" sz="1400" dirty="0"/>
              <a:t>Mr. Perfecto Herrera											</a:t>
            </a:r>
            <a:r>
              <a:rPr lang="en-IE" sz="1400" dirty="0" err="1"/>
              <a:t>Dr.</a:t>
            </a:r>
            <a:r>
              <a:rPr lang="en-IE" sz="1400" dirty="0"/>
              <a:t> Jordi </a:t>
            </a:r>
            <a:r>
              <a:rPr lang="en-IE" sz="1400" dirty="0" err="1"/>
              <a:t>Janer</a:t>
            </a:r>
            <a:endParaRPr lang="en-IE" sz="1400" dirty="0"/>
          </a:p>
          <a:p>
            <a:pPr algn="l"/>
            <a:r>
              <a:rPr lang="en-IE" sz="1400" dirty="0"/>
              <a:t>														</a:t>
            </a:r>
            <a:r>
              <a:rPr lang="en-IE" sz="1400" dirty="0" err="1"/>
              <a:t>Dr.</a:t>
            </a:r>
            <a:r>
              <a:rPr lang="en-IE" sz="1400" dirty="0"/>
              <a:t> Frederic Font</a:t>
            </a:r>
            <a:endParaRPr lang="es-ES" sz="1400" dirty="0"/>
          </a:p>
        </p:txBody>
      </p:sp>
      <p:pic>
        <p:nvPicPr>
          <p:cNvPr id="8" name="Picture 7">
            <a:extLst>
              <a:ext uri="{FF2B5EF4-FFF2-40B4-BE49-F238E27FC236}">
                <a16:creationId xmlns:a16="http://schemas.microsoft.com/office/drawing/2014/main" id="{811BA994-2A17-8E47-B3E1-652C8E390379}"/>
              </a:ext>
            </a:extLst>
          </p:cNvPr>
          <p:cNvPicPr>
            <a:picLocks noChangeAspect="1"/>
          </p:cNvPicPr>
          <p:nvPr/>
        </p:nvPicPr>
        <p:blipFill>
          <a:blip r:embed="rId2"/>
          <a:stretch>
            <a:fillRect/>
          </a:stretch>
        </p:blipFill>
        <p:spPr>
          <a:xfrm>
            <a:off x="4968839" y="684028"/>
            <a:ext cx="4175161" cy="662724"/>
          </a:xfrm>
          <a:prstGeom prst="rect">
            <a:avLst/>
          </a:prstGeom>
        </p:spPr>
      </p:pic>
    </p:spTree>
    <p:extLst>
      <p:ext uri="{BB962C8B-B14F-4D97-AF65-F5344CB8AC3E}">
        <p14:creationId xmlns:p14="http://schemas.microsoft.com/office/powerpoint/2010/main" val="3755860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7EB886-0CA7-B044-A687-131A12DE5159}"/>
              </a:ext>
            </a:extLst>
          </p:cNvPr>
          <p:cNvSpPr>
            <a:spLocks noGrp="1"/>
          </p:cNvSpPr>
          <p:nvPr>
            <p:ph type="title"/>
          </p:nvPr>
        </p:nvSpPr>
        <p:spPr/>
        <p:txBody>
          <a:bodyPr/>
          <a:lstStyle/>
          <a:p>
            <a:r>
              <a:rPr lang="en-IE" dirty="0"/>
              <a:t>Symbolic Versus Audio</a:t>
            </a:r>
            <a:endParaRPr lang="en-IE" noProof="0" dirty="0"/>
          </a:p>
        </p:txBody>
      </p:sp>
      <p:sp>
        <p:nvSpPr>
          <p:cNvPr id="4" name="Slide Number Placeholder 3">
            <a:extLst>
              <a:ext uri="{FF2B5EF4-FFF2-40B4-BE49-F238E27FC236}">
                <a16:creationId xmlns:a16="http://schemas.microsoft.com/office/drawing/2014/main" id="{74A3CF75-4B8E-924B-AE53-0AF0367830D1}"/>
              </a:ext>
            </a:extLst>
          </p:cNvPr>
          <p:cNvSpPr>
            <a:spLocks noGrp="1"/>
          </p:cNvSpPr>
          <p:nvPr>
            <p:ph type="sldNum" sz="quarter" idx="4"/>
          </p:nvPr>
        </p:nvSpPr>
        <p:spPr/>
        <p:txBody>
          <a:bodyPr/>
          <a:lstStyle/>
          <a:p>
            <a:fld id="{E696DCD3-46B7-BF4D-8C43-85570FC75805}" type="slidenum">
              <a:rPr lang="es-ES" smtClean="0"/>
              <a:pPr/>
              <a:t>10</a:t>
            </a:fld>
            <a:endParaRPr lang="es-ES" dirty="0"/>
          </a:p>
        </p:txBody>
      </p:sp>
      <p:sp>
        <p:nvSpPr>
          <p:cNvPr id="6" name="Text Placeholder 5">
            <a:extLst>
              <a:ext uri="{FF2B5EF4-FFF2-40B4-BE49-F238E27FC236}">
                <a16:creationId xmlns:a16="http://schemas.microsoft.com/office/drawing/2014/main" id="{6C01B05D-A6BB-584B-A1CB-FB5F79002029}"/>
              </a:ext>
            </a:extLst>
          </p:cNvPr>
          <p:cNvSpPr>
            <a:spLocks noGrp="1"/>
          </p:cNvSpPr>
          <p:nvPr>
            <p:ph type="body" sz="quarter" idx="10"/>
          </p:nvPr>
        </p:nvSpPr>
        <p:spPr>
          <a:xfrm>
            <a:off x="457199" y="1094461"/>
            <a:ext cx="8229601" cy="4439350"/>
          </a:xfrm>
        </p:spPr>
        <p:txBody>
          <a:bodyPr/>
          <a:lstStyle/>
          <a:p>
            <a:r>
              <a:rPr lang="en-IE" dirty="0"/>
              <a:t>Rhythm can be encoded in both, dance production uses both</a:t>
            </a:r>
          </a:p>
          <a:p>
            <a:pPr lvl="1"/>
            <a:r>
              <a:rPr lang="en-IE" dirty="0"/>
              <a:t>Manipulation of MIDI compatible tools (drum machines)</a:t>
            </a:r>
          </a:p>
          <a:p>
            <a:pPr lvl="1"/>
            <a:r>
              <a:rPr lang="en-IE" dirty="0"/>
              <a:t>Manipulation of existing audio sources</a:t>
            </a:r>
          </a:p>
          <a:p>
            <a:r>
              <a:rPr lang="en-IE" dirty="0"/>
              <a:t>Start with symbolic</a:t>
            </a:r>
          </a:p>
          <a:p>
            <a:pPr lvl="1"/>
            <a:r>
              <a:rPr lang="en-IE" dirty="0"/>
              <a:t>More flexible and easier to handle than audio</a:t>
            </a:r>
          </a:p>
          <a:p>
            <a:pPr lvl="1"/>
            <a:r>
              <a:rPr lang="en-IE" dirty="0"/>
              <a:t>Historically many algorithmic composition methods</a:t>
            </a:r>
          </a:p>
          <a:p>
            <a:pPr lvl="1"/>
            <a:endParaRPr lang="en-IE" dirty="0"/>
          </a:p>
          <a:p>
            <a:endParaRPr lang="en-IE" dirty="0"/>
          </a:p>
        </p:txBody>
      </p:sp>
      <p:pic>
        <p:nvPicPr>
          <p:cNvPr id="7" name="Picture 6">
            <a:extLst>
              <a:ext uri="{FF2B5EF4-FFF2-40B4-BE49-F238E27FC236}">
                <a16:creationId xmlns:a16="http://schemas.microsoft.com/office/drawing/2014/main" id="{7A92C44F-CA91-314B-A677-2D3BB51FF1DB}"/>
              </a:ext>
            </a:extLst>
          </p:cNvPr>
          <p:cNvPicPr>
            <a:picLocks noChangeAspect="1"/>
          </p:cNvPicPr>
          <p:nvPr/>
        </p:nvPicPr>
        <p:blipFill>
          <a:blip r:embed="rId2"/>
          <a:stretch>
            <a:fillRect/>
          </a:stretch>
        </p:blipFill>
        <p:spPr>
          <a:xfrm>
            <a:off x="457199" y="3607598"/>
            <a:ext cx="3507412" cy="2385040"/>
          </a:xfrm>
          <a:prstGeom prst="rect">
            <a:avLst/>
          </a:prstGeom>
        </p:spPr>
      </p:pic>
      <p:pic>
        <p:nvPicPr>
          <p:cNvPr id="8" name="Picture 7">
            <a:extLst>
              <a:ext uri="{FF2B5EF4-FFF2-40B4-BE49-F238E27FC236}">
                <a16:creationId xmlns:a16="http://schemas.microsoft.com/office/drawing/2014/main" id="{C33B6DFE-14EE-3443-A468-5B85D3CE84AA}"/>
              </a:ext>
            </a:extLst>
          </p:cNvPr>
          <p:cNvPicPr>
            <a:picLocks noChangeAspect="1"/>
          </p:cNvPicPr>
          <p:nvPr/>
        </p:nvPicPr>
        <p:blipFill>
          <a:blip r:embed="rId3"/>
          <a:stretch>
            <a:fillRect/>
          </a:stretch>
        </p:blipFill>
        <p:spPr>
          <a:xfrm>
            <a:off x="5521912" y="3608728"/>
            <a:ext cx="3031780" cy="2383909"/>
          </a:xfrm>
          <a:prstGeom prst="rect">
            <a:avLst/>
          </a:prstGeom>
        </p:spPr>
      </p:pic>
      <p:cxnSp>
        <p:nvCxnSpPr>
          <p:cNvPr id="10" name="Straight Arrow Connector 9">
            <a:extLst>
              <a:ext uri="{FF2B5EF4-FFF2-40B4-BE49-F238E27FC236}">
                <a16:creationId xmlns:a16="http://schemas.microsoft.com/office/drawing/2014/main" id="{E1A0C367-4351-954E-9BA3-04856CB65A30}"/>
              </a:ext>
            </a:extLst>
          </p:cNvPr>
          <p:cNvCxnSpPr/>
          <p:nvPr/>
        </p:nvCxnSpPr>
        <p:spPr>
          <a:xfrm>
            <a:off x="4200475" y="4713164"/>
            <a:ext cx="1089061" cy="0"/>
          </a:xfrm>
          <a:prstGeom prst="straightConnector1">
            <a:avLst/>
          </a:prstGeom>
          <a:ln w="63500">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51262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IE" sz="1800" noProof="0" dirty="0"/>
              <a:t>Peer-Reviewed Conference Papers (cont.)</a:t>
            </a:r>
          </a:p>
          <a:p>
            <a:pPr lvl="1"/>
            <a:r>
              <a:rPr lang="en-IE" sz="1400" b="1" noProof="0" dirty="0" err="1"/>
              <a:t>Ó</a:t>
            </a:r>
            <a:r>
              <a:rPr lang="en-IE" sz="1400" b="1" noProof="0" dirty="0"/>
              <a:t> Nuanáin, C.</a:t>
            </a:r>
            <a:r>
              <a:rPr lang="en-IE" sz="1400" noProof="0" dirty="0"/>
              <a:t>, </a:t>
            </a:r>
            <a:r>
              <a:rPr lang="en-IE" sz="1400" noProof="0" dirty="0" err="1"/>
              <a:t>Jordà</a:t>
            </a:r>
            <a:r>
              <a:rPr lang="en-IE" sz="1400" noProof="0" dirty="0"/>
              <a:t>, S., &amp; Herrera, P. (2016). Towards User-Tailored Creative Applications of Concatenative Synthesis in Electronic Dance Music. In </a:t>
            </a:r>
            <a:r>
              <a:rPr lang="en-IE" sz="1400" i="1" noProof="0" dirty="0"/>
              <a:t>4th </a:t>
            </a:r>
            <a:r>
              <a:rPr lang="en-IE" sz="1400" i="1" noProof="0" dirty="0" err="1"/>
              <a:t>Internation</a:t>
            </a:r>
            <a:r>
              <a:rPr lang="en-IE" sz="1400" i="1" noProof="0" dirty="0"/>
              <a:t> Workshop on Musical </a:t>
            </a:r>
            <a:r>
              <a:rPr lang="en-IE" sz="1400" i="1" noProof="0" dirty="0" err="1"/>
              <a:t>Metacreation</a:t>
            </a:r>
            <a:r>
              <a:rPr lang="en-IE" sz="1400" noProof="0" dirty="0"/>
              <a:t>, Paris, France. </a:t>
            </a:r>
          </a:p>
          <a:p>
            <a:pPr lvl="1"/>
            <a:r>
              <a:rPr lang="en-IE" sz="1400" b="1" noProof="0" dirty="0" err="1"/>
              <a:t>Ó</a:t>
            </a:r>
            <a:r>
              <a:rPr lang="en-IE" sz="1400" b="1" noProof="0" dirty="0"/>
              <a:t> Nuanáin, C.</a:t>
            </a:r>
            <a:r>
              <a:rPr lang="en-IE" sz="1400" noProof="0" dirty="0"/>
              <a:t>, Herrera, P., &amp; </a:t>
            </a:r>
            <a:r>
              <a:rPr lang="en-IE" sz="1400" noProof="0" dirty="0" err="1"/>
              <a:t>Jordà</a:t>
            </a:r>
            <a:r>
              <a:rPr lang="en-IE" sz="1400" noProof="0" dirty="0"/>
              <a:t>, S. (2015). Target-Based Rhythmic Pattern Generation and Variation with Genetic Algorithms. In </a:t>
            </a:r>
            <a:r>
              <a:rPr lang="en-IE" sz="1400" i="1" noProof="0" dirty="0"/>
              <a:t>Sound and Music Computing Conference 2015.</a:t>
            </a:r>
            <a:r>
              <a:rPr lang="en-IE" sz="1400" noProof="0" dirty="0"/>
              <a:t>, </a:t>
            </a:r>
            <a:r>
              <a:rPr lang="en-IE" sz="1400" noProof="0" dirty="0" err="1"/>
              <a:t>Maynooth</a:t>
            </a:r>
            <a:r>
              <a:rPr lang="en-IE" sz="1400" noProof="0" dirty="0"/>
              <a:t>, Ireland. </a:t>
            </a:r>
          </a:p>
          <a:p>
            <a:pPr lvl="1"/>
            <a:r>
              <a:rPr lang="en-IE" sz="1400" b="1" noProof="0" dirty="0" err="1"/>
              <a:t>Ó</a:t>
            </a:r>
            <a:r>
              <a:rPr lang="en-IE" sz="1400" b="1" noProof="0" dirty="0"/>
              <a:t> Nuanáin, C.</a:t>
            </a:r>
            <a:r>
              <a:rPr lang="en-IE" sz="1400" noProof="0" dirty="0"/>
              <a:t>, &amp; Sullivan, L. O. (2014). Real-time Algorithmic Composition with a </a:t>
            </a:r>
            <a:r>
              <a:rPr lang="en-IE" sz="1400" noProof="0" dirty="0" err="1"/>
              <a:t>Tabletop</a:t>
            </a:r>
            <a:r>
              <a:rPr lang="en-IE" sz="1400" noProof="0" dirty="0"/>
              <a:t> Musical Interface - A First Prototype and Performance. In</a:t>
            </a:r>
            <a:r>
              <a:rPr lang="en-IE" sz="1400" i="1" noProof="0" dirty="0"/>
              <a:t> AM ’14 Proceedings of the 9th Audio Mostly: A Conference on Interaction With Sound</a:t>
            </a:r>
            <a:r>
              <a:rPr lang="en-IE" sz="1400" noProof="0" dirty="0"/>
              <a:t>, Aalborg, Denmark.</a:t>
            </a:r>
          </a:p>
          <a:p>
            <a:r>
              <a:rPr lang="en-IE" sz="1600" noProof="0" dirty="0"/>
              <a:t>Other Scientific Contributions</a:t>
            </a:r>
          </a:p>
          <a:p>
            <a:pPr lvl="1"/>
            <a:r>
              <a:rPr lang="en-IE" sz="1400" b="1" noProof="0" dirty="0" err="1"/>
              <a:t>Ó</a:t>
            </a:r>
            <a:r>
              <a:rPr lang="en-IE" sz="1400" b="1" noProof="0" dirty="0"/>
              <a:t> Nuanáin, C.</a:t>
            </a:r>
            <a:r>
              <a:rPr lang="en-IE" sz="1400" noProof="0" dirty="0"/>
              <a:t>, </a:t>
            </a:r>
            <a:r>
              <a:rPr lang="en-IE" sz="1400" noProof="0" dirty="0" err="1"/>
              <a:t>Hermant</a:t>
            </a:r>
            <a:r>
              <a:rPr lang="en-IE" sz="1400" noProof="0" dirty="0"/>
              <a:t>, M., </a:t>
            </a:r>
            <a:r>
              <a:rPr lang="en-IE" sz="1400" noProof="0" dirty="0" err="1"/>
              <a:t>Faraldo</a:t>
            </a:r>
            <a:r>
              <a:rPr lang="en-IE" sz="1400" noProof="0" dirty="0"/>
              <a:t>, </a:t>
            </a:r>
            <a:r>
              <a:rPr lang="en-IE" sz="1400" noProof="0" dirty="0" err="1"/>
              <a:t>Á</a:t>
            </a:r>
            <a:r>
              <a:rPr lang="en-IE" sz="1400" noProof="0" dirty="0"/>
              <a:t>., &amp; Gómez, D. (2015). The EEEAR: Building a Real-Time MIR-Based Instrument from a Hack. In </a:t>
            </a:r>
            <a:r>
              <a:rPr lang="en-IE" sz="1400" i="1" noProof="0" dirty="0"/>
              <a:t>Late-Breaking Demo Session of the International Society for Music Information Retrieval Conference (ISMIR)</a:t>
            </a:r>
            <a:r>
              <a:rPr lang="en-IE" sz="1400" noProof="0" dirty="0"/>
              <a:t>. </a:t>
            </a:r>
            <a:r>
              <a:rPr lang="en-IE" sz="1400" noProof="0" dirty="0" err="1"/>
              <a:t>Málaga</a:t>
            </a:r>
            <a:r>
              <a:rPr lang="en-IE" sz="1400" noProof="0" dirty="0"/>
              <a:t>, Spain.</a:t>
            </a:r>
          </a:p>
          <a:p>
            <a:pPr lvl="1"/>
            <a:r>
              <a:rPr lang="en-IE" sz="1400" noProof="0" dirty="0" err="1"/>
              <a:t>Faraldo</a:t>
            </a:r>
            <a:r>
              <a:rPr lang="en-IE" sz="1400" noProof="0" dirty="0"/>
              <a:t>, </a:t>
            </a:r>
            <a:r>
              <a:rPr lang="en-IE" sz="1400" noProof="0" dirty="0" err="1"/>
              <a:t>Á</a:t>
            </a:r>
            <a:r>
              <a:rPr lang="en-IE" sz="1400" noProof="0" dirty="0"/>
              <a:t>.,</a:t>
            </a:r>
            <a:r>
              <a:rPr lang="en-IE" sz="1400" b="1" noProof="0" dirty="0"/>
              <a:t> </a:t>
            </a:r>
            <a:r>
              <a:rPr lang="en-IE" sz="1400" b="1" noProof="0" dirty="0" err="1"/>
              <a:t>Ó</a:t>
            </a:r>
            <a:r>
              <a:rPr lang="en-IE" sz="1400" b="1" noProof="0" dirty="0"/>
              <a:t> Nuanáin, C.</a:t>
            </a:r>
            <a:r>
              <a:rPr lang="en-IE" sz="1400" noProof="0" dirty="0"/>
              <a:t>, Gómez, D., Herrera, P., &amp; </a:t>
            </a:r>
            <a:r>
              <a:rPr lang="en-IE" sz="1400" noProof="0" dirty="0" err="1"/>
              <a:t>Jordà</a:t>
            </a:r>
            <a:r>
              <a:rPr lang="en-IE" sz="1400" noProof="0" dirty="0"/>
              <a:t>, S. (2015). Making Electronic Music with Expert Musical Agents. In </a:t>
            </a:r>
            <a:r>
              <a:rPr lang="en-IE" sz="1400" i="1" noProof="0" dirty="0"/>
              <a:t>Late-Breaking Demo Session of the International Society for Music Information Retrieval Conference (ISMIR)</a:t>
            </a:r>
            <a:r>
              <a:rPr lang="en-IE" sz="1400" noProof="0" dirty="0"/>
              <a:t>. </a:t>
            </a:r>
            <a:r>
              <a:rPr lang="en-IE" sz="1400" noProof="0" dirty="0" err="1"/>
              <a:t>Málaga</a:t>
            </a:r>
            <a:r>
              <a:rPr lang="en-IE" sz="1400" noProof="0" dirty="0"/>
              <a:t>, Spain.</a:t>
            </a:r>
          </a:p>
          <a:p>
            <a:pPr lvl="1"/>
            <a:endParaRPr lang="en-IE" sz="1400" noProof="0" dirty="0"/>
          </a:p>
          <a:p>
            <a:endParaRPr lang="en-IE" sz="1600" noProof="0" dirty="0"/>
          </a:p>
          <a:p>
            <a:pPr lvl="1"/>
            <a:endParaRPr lang="en-IE" sz="1400" noProof="0" dirty="0"/>
          </a:p>
        </p:txBody>
      </p:sp>
      <p:sp>
        <p:nvSpPr>
          <p:cNvPr id="3" name="Título 2"/>
          <p:cNvSpPr>
            <a:spLocks noGrp="1"/>
          </p:cNvSpPr>
          <p:nvPr>
            <p:ph type="title"/>
          </p:nvPr>
        </p:nvSpPr>
        <p:spPr/>
        <p:txBody>
          <a:bodyPr/>
          <a:lstStyle/>
          <a:p>
            <a:r>
              <a:rPr lang="en-IE" noProof="0" dirty="0"/>
              <a:t>Publications by the Author</a:t>
            </a:r>
          </a:p>
        </p:txBody>
      </p:sp>
      <p:sp>
        <p:nvSpPr>
          <p:cNvPr id="4" name="Slide Number Placeholder 3">
            <a:extLst>
              <a:ext uri="{FF2B5EF4-FFF2-40B4-BE49-F238E27FC236}">
                <a16:creationId xmlns:a16="http://schemas.microsoft.com/office/drawing/2014/main" id="{AC77D703-4065-CC43-A103-FEFF58310081}"/>
              </a:ext>
            </a:extLst>
          </p:cNvPr>
          <p:cNvSpPr>
            <a:spLocks noGrp="1"/>
          </p:cNvSpPr>
          <p:nvPr>
            <p:ph type="sldNum" sz="quarter" idx="4"/>
          </p:nvPr>
        </p:nvSpPr>
        <p:spPr/>
        <p:txBody>
          <a:bodyPr/>
          <a:lstStyle/>
          <a:p>
            <a:fld id="{E696DCD3-46B7-BF4D-8C43-85570FC75805}" type="slidenum">
              <a:rPr lang="es-ES" smtClean="0"/>
              <a:pPr/>
              <a:t>100</a:t>
            </a:fld>
            <a:endParaRPr lang="es-ES" dirty="0"/>
          </a:p>
        </p:txBody>
      </p:sp>
    </p:spTree>
    <p:extLst>
      <p:ext uri="{BB962C8B-B14F-4D97-AF65-F5344CB8AC3E}">
        <p14:creationId xmlns:p14="http://schemas.microsoft.com/office/powerpoint/2010/main" val="23134213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739ED-B469-DA48-A83A-8B6132FC2301}"/>
              </a:ext>
            </a:extLst>
          </p:cNvPr>
          <p:cNvSpPr txBox="1"/>
          <p:nvPr/>
        </p:nvSpPr>
        <p:spPr>
          <a:xfrm>
            <a:off x="3746810" y="3010829"/>
            <a:ext cx="1847942" cy="523220"/>
          </a:xfrm>
          <a:prstGeom prst="rect">
            <a:avLst/>
          </a:prstGeom>
          <a:noFill/>
        </p:spPr>
        <p:txBody>
          <a:bodyPr wrap="none" rtlCol="0">
            <a:spAutoFit/>
          </a:bodyPr>
          <a:lstStyle/>
          <a:p>
            <a:r>
              <a:rPr lang="en-IE" sz="2800" b="1" dirty="0">
                <a:solidFill>
                  <a:schemeClr val="bg1"/>
                </a:solidFill>
              </a:rPr>
              <a:t>Thank you!</a:t>
            </a:r>
          </a:p>
        </p:txBody>
      </p:sp>
    </p:spTree>
    <p:extLst>
      <p:ext uri="{BB962C8B-B14F-4D97-AF65-F5344CB8AC3E}">
        <p14:creationId xmlns:p14="http://schemas.microsoft.com/office/powerpoint/2010/main" val="1552091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A4951-BC2D-804E-BFD8-4ED210927EA4}"/>
              </a:ext>
            </a:extLst>
          </p:cNvPr>
          <p:cNvSpPr>
            <a:spLocks noGrp="1"/>
          </p:cNvSpPr>
          <p:nvPr>
            <p:ph type="body" sz="quarter" idx="10"/>
          </p:nvPr>
        </p:nvSpPr>
        <p:spPr/>
        <p:txBody>
          <a:bodyPr/>
          <a:lstStyle/>
          <a:p>
            <a:r>
              <a:rPr lang="en-IE" sz="2200" b="1" noProof="0" dirty="0"/>
              <a:t>Genetic Algorithms</a:t>
            </a:r>
          </a:p>
          <a:p>
            <a:pPr lvl="1"/>
            <a:r>
              <a:rPr lang="en-IE" noProof="0" dirty="0" err="1"/>
              <a:t>evoDrummer</a:t>
            </a:r>
            <a:r>
              <a:rPr lang="en-IE" noProof="0" dirty="0"/>
              <a:t> (</a:t>
            </a:r>
            <a:r>
              <a:rPr lang="en-IE" noProof="0" dirty="0" err="1"/>
              <a:t>Kaliakatsos-Papakostas</a:t>
            </a:r>
            <a:r>
              <a:rPr lang="en-IE" noProof="0" dirty="0"/>
              <a:t>, 2013) – fitness evaluates density, syncopation, intensity (loudness)</a:t>
            </a:r>
          </a:p>
          <a:p>
            <a:r>
              <a:rPr lang="en-IE" sz="2200" b="1" noProof="0" dirty="0"/>
              <a:t>Database Interpolation</a:t>
            </a:r>
          </a:p>
          <a:p>
            <a:pPr lvl="1"/>
            <a:r>
              <a:rPr lang="en-IE" noProof="0" dirty="0"/>
              <a:t>KIN.RECOMBINATOR (</a:t>
            </a:r>
            <a:r>
              <a:rPr lang="en-IE" noProof="0" dirty="0" err="1"/>
              <a:t>Sioros,G</a:t>
            </a:r>
            <a:r>
              <a:rPr lang="en-IE" noProof="0" dirty="0"/>
              <a:t>. &amp; </a:t>
            </a:r>
            <a:r>
              <a:rPr lang="en-IE" noProof="0" dirty="0" err="1"/>
              <a:t>Guedes</a:t>
            </a:r>
            <a:r>
              <a:rPr lang="en-IE" noProof="0" dirty="0"/>
              <a:t>, C, 2011)</a:t>
            </a:r>
          </a:p>
          <a:p>
            <a:pPr lvl="1"/>
            <a:r>
              <a:rPr lang="en-IE" noProof="0" dirty="0"/>
              <a:t>Native Instruments (in a co-authored paper – </a:t>
            </a:r>
            <a:r>
              <a:rPr lang="en-IE" noProof="0" dirty="0" err="1"/>
              <a:t>Vogl</a:t>
            </a:r>
            <a:r>
              <a:rPr lang="en-IE" noProof="0" dirty="0"/>
              <a:t> et al., 2016)</a:t>
            </a:r>
          </a:p>
          <a:p>
            <a:r>
              <a:rPr lang="en-IE" sz="2200" b="1" noProof="0" dirty="0"/>
              <a:t>Markov Chains</a:t>
            </a:r>
          </a:p>
          <a:p>
            <a:pPr lvl="1"/>
            <a:r>
              <a:rPr lang="en-IE" noProof="0" dirty="0" err="1"/>
              <a:t>Dr.</a:t>
            </a:r>
            <a:r>
              <a:rPr lang="en-IE" noProof="0" dirty="0"/>
              <a:t> Drums (Gómez-Marin, 2017)</a:t>
            </a:r>
          </a:p>
          <a:p>
            <a:r>
              <a:rPr lang="en-IE" sz="2200" b="1" dirty="0"/>
              <a:t>Hybrids:</a:t>
            </a:r>
          </a:p>
          <a:p>
            <a:pPr lvl="1"/>
            <a:r>
              <a:rPr lang="en-IE" dirty="0"/>
              <a:t>Kinetic Engine (</a:t>
            </a:r>
            <a:r>
              <a:rPr lang="en-IE" dirty="0" err="1"/>
              <a:t>Eigenfeldt</a:t>
            </a:r>
            <a:r>
              <a:rPr lang="en-IE" dirty="0"/>
              <a:t>): </a:t>
            </a:r>
            <a:r>
              <a:rPr lang="en-IE" dirty="0" err="1"/>
              <a:t>Markov+GA+Fuzzy</a:t>
            </a:r>
            <a:r>
              <a:rPr lang="en-IE" dirty="0"/>
              <a:t> Logic</a:t>
            </a:r>
          </a:p>
          <a:p>
            <a:endParaRPr lang="en-IE" sz="2200" noProof="0" dirty="0"/>
          </a:p>
        </p:txBody>
      </p:sp>
      <p:sp>
        <p:nvSpPr>
          <p:cNvPr id="3" name="Title 2">
            <a:extLst>
              <a:ext uri="{FF2B5EF4-FFF2-40B4-BE49-F238E27FC236}">
                <a16:creationId xmlns:a16="http://schemas.microsoft.com/office/drawing/2014/main" id="{C77EB886-0CA7-B044-A687-131A12DE5159}"/>
              </a:ext>
            </a:extLst>
          </p:cNvPr>
          <p:cNvSpPr>
            <a:spLocks noGrp="1"/>
          </p:cNvSpPr>
          <p:nvPr>
            <p:ph type="title"/>
          </p:nvPr>
        </p:nvSpPr>
        <p:spPr/>
        <p:txBody>
          <a:bodyPr/>
          <a:lstStyle/>
          <a:p>
            <a:r>
              <a:rPr lang="en-IE" dirty="0"/>
              <a:t>Symbolic Rhythm Generation - State </a:t>
            </a:r>
            <a:r>
              <a:rPr lang="en-IE" noProof="0" dirty="0"/>
              <a:t>of the Art</a:t>
            </a:r>
          </a:p>
        </p:txBody>
      </p:sp>
      <p:sp>
        <p:nvSpPr>
          <p:cNvPr id="4" name="Slide Number Placeholder 3">
            <a:extLst>
              <a:ext uri="{FF2B5EF4-FFF2-40B4-BE49-F238E27FC236}">
                <a16:creationId xmlns:a16="http://schemas.microsoft.com/office/drawing/2014/main" id="{74A3CF75-4B8E-924B-AE53-0AF0367830D1}"/>
              </a:ext>
            </a:extLst>
          </p:cNvPr>
          <p:cNvSpPr>
            <a:spLocks noGrp="1"/>
          </p:cNvSpPr>
          <p:nvPr>
            <p:ph type="sldNum" sz="quarter" idx="4"/>
          </p:nvPr>
        </p:nvSpPr>
        <p:spPr/>
        <p:txBody>
          <a:bodyPr/>
          <a:lstStyle/>
          <a:p>
            <a:fld id="{E696DCD3-46B7-BF4D-8C43-85570FC75805}" type="slidenum">
              <a:rPr lang="es-ES" smtClean="0"/>
              <a:pPr/>
              <a:t>11</a:t>
            </a:fld>
            <a:endParaRPr lang="es-ES" dirty="0"/>
          </a:p>
        </p:txBody>
      </p:sp>
    </p:spTree>
    <p:extLst>
      <p:ext uri="{BB962C8B-B14F-4D97-AF65-F5344CB8AC3E}">
        <p14:creationId xmlns:p14="http://schemas.microsoft.com/office/powerpoint/2010/main" val="3607095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A4951-BC2D-804E-BFD8-4ED210927EA4}"/>
              </a:ext>
            </a:extLst>
          </p:cNvPr>
          <p:cNvSpPr>
            <a:spLocks noGrp="1"/>
          </p:cNvSpPr>
          <p:nvPr>
            <p:ph type="body" sz="quarter" idx="10"/>
          </p:nvPr>
        </p:nvSpPr>
        <p:spPr>
          <a:xfrm>
            <a:off x="457199" y="1477909"/>
            <a:ext cx="8229601" cy="4439350"/>
          </a:xfrm>
        </p:spPr>
        <p:txBody>
          <a:bodyPr/>
          <a:lstStyle/>
          <a:p>
            <a:r>
              <a:rPr lang="en-IE" noProof="0" dirty="0"/>
              <a:t>Previous Work:</a:t>
            </a:r>
          </a:p>
          <a:p>
            <a:pPr lvl="1"/>
            <a:r>
              <a:rPr lang="en-IE" dirty="0"/>
              <a:t>Grammatical Evolution = Genetic Algorithms + Formal Grammars</a:t>
            </a:r>
          </a:p>
          <a:p>
            <a:pPr lvl="1"/>
            <a:r>
              <a:rPr lang="en-IE" dirty="0"/>
              <a:t>Generate small melody fragments (</a:t>
            </a:r>
            <a:r>
              <a:rPr lang="en-IE" dirty="0" err="1"/>
              <a:t>Ó</a:t>
            </a:r>
            <a:r>
              <a:rPr lang="en-IE" dirty="0"/>
              <a:t> Nuanáin &amp; O’Sullivan, 2015)</a:t>
            </a:r>
          </a:p>
          <a:p>
            <a:r>
              <a:rPr lang="en-IE" b="1" noProof="0" dirty="0"/>
              <a:t>Genetic Algorithm</a:t>
            </a:r>
          </a:p>
          <a:p>
            <a:pPr lvl="1"/>
            <a:r>
              <a:rPr lang="en-IE" noProof="0" dirty="0"/>
              <a:t>Evolve candidate solutions</a:t>
            </a:r>
          </a:p>
          <a:p>
            <a:pPr lvl="2"/>
            <a:r>
              <a:rPr lang="en-IE" dirty="0"/>
              <a:t>Selection</a:t>
            </a:r>
          </a:p>
          <a:p>
            <a:pPr lvl="2"/>
            <a:r>
              <a:rPr lang="en-IE" noProof="0" dirty="0"/>
              <a:t>Crossover</a:t>
            </a:r>
          </a:p>
          <a:p>
            <a:pPr lvl="2"/>
            <a:r>
              <a:rPr lang="en-IE" dirty="0"/>
              <a:t>Mutation</a:t>
            </a:r>
          </a:p>
          <a:p>
            <a:pPr lvl="1"/>
            <a:r>
              <a:rPr lang="en-IE" b="1" noProof="0" dirty="0"/>
              <a:t>Fitness Function</a:t>
            </a:r>
          </a:p>
          <a:p>
            <a:pPr marL="0" indent="0">
              <a:buNone/>
            </a:pPr>
            <a:endParaRPr lang="en-IE" noProof="0" dirty="0"/>
          </a:p>
        </p:txBody>
      </p:sp>
      <p:sp>
        <p:nvSpPr>
          <p:cNvPr id="3" name="Title 2">
            <a:extLst>
              <a:ext uri="{FF2B5EF4-FFF2-40B4-BE49-F238E27FC236}">
                <a16:creationId xmlns:a16="http://schemas.microsoft.com/office/drawing/2014/main" id="{C77EB886-0CA7-B044-A687-131A12DE5159}"/>
              </a:ext>
            </a:extLst>
          </p:cNvPr>
          <p:cNvSpPr>
            <a:spLocks noGrp="1"/>
          </p:cNvSpPr>
          <p:nvPr>
            <p:ph type="title"/>
          </p:nvPr>
        </p:nvSpPr>
        <p:spPr>
          <a:xfrm>
            <a:off x="457201" y="574951"/>
            <a:ext cx="8229600" cy="780685"/>
          </a:xfrm>
        </p:spPr>
        <p:txBody>
          <a:bodyPr/>
          <a:lstStyle/>
          <a:p>
            <a:r>
              <a:rPr lang="en-IE" noProof="0" dirty="0"/>
              <a:t>Contribution: Genetic Algorithm for Rhythm</a:t>
            </a:r>
          </a:p>
        </p:txBody>
      </p:sp>
      <p:sp>
        <p:nvSpPr>
          <p:cNvPr id="4" name="Slide Number Placeholder 3">
            <a:extLst>
              <a:ext uri="{FF2B5EF4-FFF2-40B4-BE49-F238E27FC236}">
                <a16:creationId xmlns:a16="http://schemas.microsoft.com/office/drawing/2014/main" id="{74A3CF75-4B8E-924B-AE53-0AF0367830D1}"/>
              </a:ext>
            </a:extLst>
          </p:cNvPr>
          <p:cNvSpPr>
            <a:spLocks noGrp="1"/>
          </p:cNvSpPr>
          <p:nvPr>
            <p:ph type="sldNum" sz="quarter" idx="4"/>
          </p:nvPr>
        </p:nvSpPr>
        <p:spPr/>
        <p:txBody>
          <a:bodyPr/>
          <a:lstStyle/>
          <a:p>
            <a:fld id="{E696DCD3-46B7-BF4D-8C43-85570FC75805}" type="slidenum">
              <a:rPr lang="es-ES" smtClean="0"/>
              <a:pPr/>
              <a:t>12</a:t>
            </a:fld>
            <a:endParaRPr lang="es-ES" dirty="0"/>
          </a:p>
        </p:txBody>
      </p:sp>
      <p:pic>
        <p:nvPicPr>
          <p:cNvPr id="6" name="Picture 5">
            <a:extLst>
              <a:ext uri="{FF2B5EF4-FFF2-40B4-BE49-F238E27FC236}">
                <a16:creationId xmlns:a16="http://schemas.microsoft.com/office/drawing/2014/main" id="{F5C71985-6F01-5643-BD57-F80002CC406F}"/>
              </a:ext>
            </a:extLst>
          </p:cNvPr>
          <p:cNvPicPr>
            <a:picLocks noChangeAspect="1"/>
          </p:cNvPicPr>
          <p:nvPr/>
        </p:nvPicPr>
        <p:blipFill>
          <a:blip r:embed="rId2"/>
          <a:stretch>
            <a:fillRect/>
          </a:stretch>
        </p:blipFill>
        <p:spPr>
          <a:xfrm>
            <a:off x="4571999" y="3225515"/>
            <a:ext cx="3881120" cy="2691744"/>
          </a:xfrm>
          <a:prstGeom prst="rect">
            <a:avLst/>
          </a:prstGeom>
        </p:spPr>
      </p:pic>
      <p:sp>
        <p:nvSpPr>
          <p:cNvPr id="7" name="Rectangle 6">
            <a:extLst>
              <a:ext uri="{FF2B5EF4-FFF2-40B4-BE49-F238E27FC236}">
                <a16:creationId xmlns:a16="http://schemas.microsoft.com/office/drawing/2014/main" id="{D9E8F588-6812-8042-B589-641A55B068A6}"/>
              </a:ext>
            </a:extLst>
          </p:cNvPr>
          <p:cNvSpPr/>
          <p:nvPr/>
        </p:nvSpPr>
        <p:spPr>
          <a:xfrm>
            <a:off x="6904541" y="3599026"/>
            <a:ext cx="246396" cy="125935"/>
          </a:xfrm>
          <a:prstGeom prst="rect">
            <a:avLst/>
          </a:prstGeom>
          <a:solidFill>
            <a:schemeClr val="tx1">
              <a:lumMod val="85000"/>
              <a:lumOff val="15000"/>
            </a:schemeClr>
          </a:solidFill>
          <a:ln>
            <a:solidFill>
              <a:schemeClr val="tx1"/>
            </a:solidFill>
          </a:ln>
          <a:effectLst>
            <a:outerShdw blurRad="40000" dist="23000" dir="5400000" rotWithShape="0">
              <a:srgbClr val="000000">
                <a:alpha val="1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276530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96D240-11F0-FD4A-A728-B2D73581D131}"/>
              </a:ext>
            </a:extLst>
          </p:cNvPr>
          <p:cNvPicPr>
            <a:picLocks noChangeAspect="1"/>
          </p:cNvPicPr>
          <p:nvPr/>
        </p:nvPicPr>
        <p:blipFill>
          <a:blip r:embed="rId3"/>
          <a:stretch>
            <a:fillRect/>
          </a:stretch>
        </p:blipFill>
        <p:spPr>
          <a:xfrm>
            <a:off x="4863150" y="3027026"/>
            <a:ext cx="4055931" cy="2579572"/>
          </a:xfrm>
          <a:prstGeom prst="rect">
            <a:avLst/>
          </a:prstGeom>
        </p:spPr>
      </p:pic>
      <p:sp>
        <p:nvSpPr>
          <p:cNvPr id="2" name="Marcador de texto 1"/>
          <p:cNvSpPr>
            <a:spLocks noGrp="1"/>
          </p:cNvSpPr>
          <p:nvPr>
            <p:ph type="body" sz="quarter" idx="10"/>
          </p:nvPr>
        </p:nvSpPr>
        <p:spPr>
          <a:xfrm>
            <a:off x="457200" y="1294676"/>
            <a:ext cx="8229601" cy="4439350"/>
          </a:xfrm>
        </p:spPr>
        <p:txBody>
          <a:bodyPr/>
          <a:lstStyle/>
          <a:p>
            <a:r>
              <a:rPr lang="en-IE" sz="2800" dirty="0"/>
              <a:t>Dominant representation for symbolic drum patterns</a:t>
            </a:r>
          </a:p>
          <a:p>
            <a:r>
              <a:rPr lang="en-IE" sz="2800" dirty="0"/>
              <a:t>Intuitive for drum machines</a:t>
            </a:r>
          </a:p>
          <a:p>
            <a:r>
              <a:rPr lang="en-IE" sz="2800" dirty="0"/>
              <a:t>Natural for GAs</a:t>
            </a:r>
          </a:p>
        </p:txBody>
      </p:sp>
      <p:sp>
        <p:nvSpPr>
          <p:cNvPr id="3" name="Título 2"/>
          <p:cNvSpPr>
            <a:spLocks noGrp="1"/>
          </p:cNvSpPr>
          <p:nvPr>
            <p:ph type="title"/>
          </p:nvPr>
        </p:nvSpPr>
        <p:spPr/>
        <p:txBody>
          <a:bodyPr/>
          <a:lstStyle/>
          <a:p>
            <a:r>
              <a:rPr lang="en-IE" noProof="0" dirty="0"/>
              <a:t>Binary Rhythms</a:t>
            </a:r>
          </a:p>
        </p:txBody>
      </p:sp>
      <p:pic>
        <p:nvPicPr>
          <p:cNvPr id="4" name="Picture 3">
            <a:extLst>
              <a:ext uri="{FF2B5EF4-FFF2-40B4-BE49-F238E27FC236}">
                <a16:creationId xmlns:a16="http://schemas.microsoft.com/office/drawing/2014/main" id="{8DCEA303-E00D-A349-94BA-8809FECEA1A5}"/>
              </a:ext>
            </a:extLst>
          </p:cNvPr>
          <p:cNvPicPr>
            <a:picLocks noChangeAspect="1"/>
          </p:cNvPicPr>
          <p:nvPr/>
        </p:nvPicPr>
        <p:blipFill>
          <a:blip r:embed="rId4"/>
          <a:stretch>
            <a:fillRect/>
          </a:stretch>
        </p:blipFill>
        <p:spPr>
          <a:xfrm>
            <a:off x="102703" y="2942933"/>
            <a:ext cx="4647948" cy="2747758"/>
          </a:xfrm>
          <a:prstGeom prst="rect">
            <a:avLst/>
          </a:prstGeom>
        </p:spPr>
      </p:pic>
      <p:sp>
        <p:nvSpPr>
          <p:cNvPr id="5" name="Slide Number Placeholder 4">
            <a:extLst>
              <a:ext uri="{FF2B5EF4-FFF2-40B4-BE49-F238E27FC236}">
                <a16:creationId xmlns:a16="http://schemas.microsoft.com/office/drawing/2014/main" id="{1FFEE926-24D4-3146-B8CE-B64DEDD01DDF}"/>
              </a:ext>
            </a:extLst>
          </p:cNvPr>
          <p:cNvSpPr>
            <a:spLocks noGrp="1"/>
          </p:cNvSpPr>
          <p:nvPr>
            <p:ph type="sldNum" sz="quarter" idx="4"/>
          </p:nvPr>
        </p:nvSpPr>
        <p:spPr/>
        <p:txBody>
          <a:bodyPr/>
          <a:lstStyle/>
          <a:p>
            <a:fld id="{E696DCD3-46B7-BF4D-8C43-85570FC75805}" type="slidenum">
              <a:rPr lang="es-ES" smtClean="0"/>
              <a:pPr/>
              <a:t>13</a:t>
            </a:fld>
            <a:endParaRPr lang="es-ES" dirty="0"/>
          </a:p>
        </p:txBody>
      </p:sp>
    </p:spTree>
    <p:extLst>
      <p:ext uri="{BB962C8B-B14F-4D97-AF65-F5344CB8AC3E}">
        <p14:creationId xmlns:p14="http://schemas.microsoft.com/office/powerpoint/2010/main" val="2187301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457200" y="1294676"/>
            <a:ext cx="8229601" cy="4439350"/>
          </a:xfrm>
        </p:spPr>
        <p:txBody>
          <a:bodyPr/>
          <a:lstStyle/>
          <a:p>
            <a:r>
              <a:rPr lang="en-IE" sz="2800" dirty="0"/>
              <a:t>How to build a </a:t>
            </a:r>
            <a:r>
              <a:rPr lang="en-IE" sz="2800" b="1" dirty="0"/>
              <a:t>fitness function </a:t>
            </a:r>
            <a:r>
              <a:rPr lang="en-IE" sz="2800" dirty="0"/>
              <a:t>for rhythm, using binary forms?</a:t>
            </a:r>
          </a:p>
          <a:p>
            <a:r>
              <a:rPr lang="en-IE" sz="2800" noProof="0" dirty="0"/>
              <a:t>We can consider the </a:t>
            </a:r>
            <a:r>
              <a:rPr lang="en-IE" sz="2800" b="1" noProof="0" dirty="0"/>
              <a:t>similarity</a:t>
            </a:r>
            <a:r>
              <a:rPr lang="en-IE" sz="2800" noProof="0" dirty="0"/>
              <a:t> of generated rhythms to target</a:t>
            </a:r>
          </a:p>
          <a:p>
            <a:r>
              <a:rPr lang="en-IE" sz="2800" dirty="0"/>
              <a:t>Using a GA based on similarity to a </a:t>
            </a:r>
            <a:r>
              <a:rPr lang="en-IE" sz="2800" b="1" dirty="0"/>
              <a:t>target </a:t>
            </a:r>
            <a:r>
              <a:rPr lang="en-IE" sz="2800" dirty="0"/>
              <a:t>we can achieve:</a:t>
            </a:r>
          </a:p>
          <a:p>
            <a:pPr lvl="1"/>
            <a:r>
              <a:rPr lang="en-IE" sz="2600" b="1" dirty="0"/>
              <a:t>Repetition: </a:t>
            </a:r>
            <a:r>
              <a:rPr lang="en-IE" sz="2600" dirty="0"/>
              <a:t>repeat and transfer characteristics of the target pattern</a:t>
            </a:r>
          </a:p>
          <a:p>
            <a:pPr lvl="1"/>
            <a:r>
              <a:rPr lang="en-IE" sz="2600" b="1" dirty="0"/>
              <a:t>Variation: </a:t>
            </a:r>
            <a:r>
              <a:rPr lang="en-IE" sz="2600" dirty="0"/>
              <a:t>introduce new characteristics in the patterns</a:t>
            </a:r>
            <a:endParaRPr lang="en-IE" sz="2600" b="1" dirty="0"/>
          </a:p>
          <a:p>
            <a:pPr lvl="1"/>
            <a:endParaRPr lang="en-IE" sz="2600" noProof="0" dirty="0"/>
          </a:p>
          <a:p>
            <a:pPr marL="0" indent="0">
              <a:buNone/>
            </a:pPr>
            <a:endParaRPr lang="en-IE" sz="2800" noProof="0" dirty="0"/>
          </a:p>
        </p:txBody>
      </p:sp>
      <p:sp>
        <p:nvSpPr>
          <p:cNvPr id="3" name="Título 2"/>
          <p:cNvSpPr>
            <a:spLocks noGrp="1"/>
          </p:cNvSpPr>
          <p:nvPr>
            <p:ph type="title"/>
          </p:nvPr>
        </p:nvSpPr>
        <p:spPr/>
        <p:txBody>
          <a:bodyPr/>
          <a:lstStyle/>
          <a:p>
            <a:r>
              <a:rPr lang="en-IE" dirty="0"/>
              <a:t>Rhythm Similarity</a:t>
            </a:r>
            <a:endParaRPr lang="en-IE" noProof="0" dirty="0"/>
          </a:p>
        </p:txBody>
      </p:sp>
      <p:sp>
        <p:nvSpPr>
          <p:cNvPr id="5" name="Slide Number Placeholder 4">
            <a:extLst>
              <a:ext uri="{FF2B5EF4-FFF2-40B4-BE49-F238E27FC236}">
                <a16:creationId xmlns:a16="http://schemas.microsoft.com/office/drawing/2014/main" id="{1FFEE926-24D4-3146-B8CE-B64DEDD01DDF}"/>
              </a:ext>
            </a:extLst>
          </p:cNvPr>
          <p:cNvSpPr>
            <a:spLocks noGrp="1"/>
          </p:cNvSpPr>
          <p:nvPr>
            <p:ph type="sldNum" sz="quarter" idx="4"/>
          </p:nvPr>
        </p:nvSpPr>
        <p:spPr/>
        <p:txBody>
          <a:bodyPr/>
          <a:lstStyle/>
          <a:p>
            <a:fld id="{E696DCD3-46B7-BF4D-8C43-85570FC75805}" type="slidenum">
              <a:rPr lang="es-ES" smtClean="0"/>
              <a:pPr/>
              <a:t>14</a:t>
            </a:fld>
            <a:endParaRPr lang="es-ES" dirty="0"/>
          </a:p>
        </p:txBody>
      </p:sp>
    </p:spTree>
    <p:extLst>
      <p:ext uri="{BB962C8B-B14F-4D97-AF65-F5344CB8AC3E}">
        <p14:creationId xmlns:p14="http://schemas.microsoft.com/office/powerpoint/2010/main" val="1720623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457200" y="1294676"/>
            <a:ext cx="8229601" cy="4439350"/>
          </a:xfrm>
        </p:spPr>
        <p:txBody>
          <a:bodyPr/>
          <a:lstStyle/>
          <a:p>
            <a:r>
              <a:rPr lang="en-IE" sz="2800" dirty="0"/>
              <a:t>Toussaint summarises many (2003, 2004, 2013)</a:t>
            </a:r>
          </a:p>
          <a:p>
            <a:r>
              <a:rPr lang="en-IE" sz="2800" dirty="0"/>
              <a:t>We focus on two…</a:t>
            </a:r>
          </a:p>
          <a:p>
            <a:endParaRPr lang="en-IE" sz="2800" dirty="0"/>
          </a:p>
        </p:txBody>
      </p:sp>
      <p:sp>
        <p:nvSpPr>
          <p:cNvPr id="3" name="Título 2"/>
          <p:cNvSpPr>
            <a:spLocks noGrp="1"/>
          </p:cNvSpPr>
          <p:nvPr>
            <p:ph type="title"/>
          </p:nvPr>
        </p:nvSpPr>
        <p:spPr/>
        <p:txBody>
          <a:bodyPr/>
          <a:lstStyle/>
          <a:p>
            <a:r>
              <a:rPr lang="en-IE" noProof="0" dirty="0"/>
              <a:t>Measures of Rhythmic Similarity</a:t>
            </a:r>
          </a:p>
        </p:txBody>
      </p:sp>
      <p:pic>
        <p:nvPicPr>
          <p:cNvPr id="4" name="Picture 3">
            <a:extLst>
              <a:ext uri="{FF2B5EF4-FFF2-40B4-BE49-F238E27FC236}">
                <a16:creationId xmlns:a16="http://schemas.microsoft.com/office/drawing/2014/main" id="{D41C932A-EDF4-4A46-9731-F7F5BA71A802}"/>
              </a:ext>
            </a:extLst>
          </p:cNvPr>
          <p:cNvPicPr>
            <a:picLocks noChangeAspect="1"/>
          </p:cNvPicPr>
          <p:nvPr/>
        </p:nvPicPr>
        <p:blipFill>
          <a:blip r:embed="rId3"/>
          <a:stretch>
            <a:fillRect/>
          </a:stretch>
        </p:blipFill>
        <p:spPr>
          <a:xfrm>
            <a:off x="1665926" y="2443507"/>
            <a:ext cx="6157588" cy="1701942"/>
          </a:xfrm>
          <a:prstGeom prst="rect">
            <a:avLst/>
          </a:prstGeom>
        </p:spPr>
      </p:pic>
      <p:pic>
        <p:nvPicPr>
          <p:cNvPr id="5" name="Picture 4">
            <a:extLst>
              <a:ext uri="{FF2B5EF4-FFF2-40B4-BE49-F238E27FC236}">
                <a16:creationId xmlns:a16="http://schemas.microsoft.com/office/drawing/2014/main" id="{6039FBBF-171B-AF48-86D2-1D5B4A8DD2AB}"/>
              </a:ext>
            </a:extLst>
          </p:cNvPr>
          <p:cNvPicPr>
            <a:picLocks noChangeAspect="1"/>
          </p:cNvPicPr>
          <p:nvPr/>
        </p:nvPicPr>
        <p:blipFill>
          <a:blip r:embed="rId4"/>
          <a:stretch>
            <a:fillRect/>
          </a:stretch>
        </p:blipFill>
        <p:spPr>
          <a:xfrm>
            <a:off x="1218573" y="4253677"/>
            <a:ext cx="2967348" cy="1372120"/>
          </a:xfrm>
          <a:prstGeom prst="rect">
            <a:avLst/>
          </a:prstGeom>
        </p:spPr>
      </p:pic>
      <p:sp>
        <p:nvSpPr>
          <p:cNvPr id="6" name="TextBox 5">
            <a:extLst>
              <a:ext uri="{FF2B5EF4-FFF2-40B4-BE49-F238E27FC236}">
                <a16:creationId xmlns:a16="http://schemas.microsoft.com/office/drawing/2014/main" id="{BB09FCEC-2568-2D4C-B43B-1591C6E19799}"/>
              </a:ext>
            </a:extLst>
          </p:cNvPr>
          <p:cNvSpPr txBox="1"/>
          <p:nvPr/>
        </p:nvSpPr>
        <p:spPr>
          <a:xfrm>
            <a:off x="4560426" y="4698652"/>
            <a:ext cx="3425874" cy="430887"/>
          </a:xfrm>
          <a:prstGeom prst="rect">
            <a:avLst/>
          </a:prstGeom>
          <a:noFill/>
        </p:spPr>
        <p:txBody>
          <a:bodyPr wrap="square" rtlCol="0">
            <a:spAutoFit/>
          </a:bodyPr>
          <a:lstStyle/>
          <a:p>
            <a:r>
              <a:rPr lang="en-IE" sz="2200" b="1" dirty="0"/>
              <a:t>Same Hamming distance!</a:t>
            </a:r>
          </a:p>
        </p:txBody>
      </p:sp>
      <p:sp>
        <p:nvSpPr>
          <p:cNvPr id="7" name="Slide Number Placeholder 6">
            <a:extLst>
              <a:ext uri="{FF2B5EF4-FFF2-40B4-BE49-F238E27FC236}">
                <a16:creationId xmlns:a16="http://schemas.microsoft.com/office/drawing/2014/main" id="{50488197-C16E-5242-977E-6068EC480C16}"/>
              </a:ext>
            </a:extLst>
          </p:cNvPr>
          <p:cNvSpPr>
            <a:spLocks noGrp="1"/>
          </p:cNvSpPr>
          <p:nvPr>
            <p:ph type="sldNum" sz="quarter" idx="4"/>
          </p:nvPr>
        </p:nvSpPr>
        <p:spPr/>
        <p:txBody>
          <a:bodyPr/>
          <a:lstStyle/>
          <a:p>
            <a:fld id="{E696DCD3-46B7-BF4D-8C43-85570FC75805}" type="slidenum">
              <a:rPr lang="es-ES" smtClean="0"/>
              <a:pPr/>
              <a:t>15</a:t>
            </a:fld>
            <a:endParaRPr lang="es-ES" dirty="0"/>
          </a:p>
        </p:txBody>
      </p:sp>
    </p:spTree>
    <p:extLst>
      <p:ext uri="{BB962C8B-B14F-4D97-AF65-F5344CB8AC3E}">
        <p14:creationId xmlns:p14="http://schemas.microsoft.com/office/powerpoint/2010/main" val="1504056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457200" y="1294676"/>
            <a:ext cx="8229601" cy="4439350"/>
          </a:xfrm>
        </p:spPr>
        <p:txBody>
          <a:bodyPr/>
          <a:lstStyle/>
          <a:p>
            <a:r>
              <a:rPr lang="en-IE" noProof="0" dirty="0"/>
              <a:t>Variation of swap distance that can handle pattern with different numbers of onsets</a:t>
            </a:r>
          </a:p>
          <a:p>
            <a:r>
              <a:rPr lang="en-IE" dirty="0"/>
              <a:t>Proposed by </a:t>
            </a:r>
            <a:r>
              <a:rPr lang="en-IE" dirty="0" err="1"/>
              <a:t>Díaz-Báñez</a:t>
            </a:r>
            <a:r>
              <a:rPr lang="en-IE" dirty="0"/>
              <a:t> for analysis of flamenco (2004)</a:t>
            </a:r>
            <a:endParaRPr lang="en-IE" noProof="0" dirty="0"/>
          </a:p>
          <a:p>
            <a:r>
              <a:rPr lang="en-IE" noProof="0" dirty="0"/>
              <a:t>Captures more “</a:t>
            </a:r>
            <a:r>
              <a:rPr lang="en-IE" b="1" noProof="0" dirty="0"/>
              <a:t>horizontality</a:t>
            </a:r>
            <a:r>
              <a:rPr lang="en-IE" noProof="0" dirty="0"/>
              <a:t>”</a:t>
            </a:r>
          </a:p>
          <a:p>
            <a:r>
              <a:rPr lang="en-IE" noProof="0" dirty="0"/>
              <a:t>Not as trivial to compute!</a:t>
            </a:r>
          </a:p>
          <a:p>
            <a:r>
              <a:rPr lang="en-IE" noProof="0" dirty="0" err="1"/>
              <a:t>Colannino</a:t>
            </a:r>
            <a:r>
              <a:rPr lang="en-IE" noProof="0" dirty="0"/>
              <a:t> and Toussaint (2005) - Dijkstra formulation (</a:t>
            </a:r>
            <a:r>
              <a:rPr lang="en-IE" i="1" dirty="0"/>
              <a:t>O</a:t>
            </a:r>
            <a:r>
              <a:rPr lang="en-IE" dirty="0"/>
              <a:t>(n</a:t>
            </a:r>
            <a:r>
              <a:rPr lang="en-IE" baseline="30000" dirty="0"/>
              <a:t>2</a:t>
            </a:r>
            <a:r>
              <a:rPr lang="en-IE" dirty="0"/>
              <a:t>))</a:t>
            </a:r>
            <a:endParaRPr lang="en-IE" noProof="0" dirty="0"/>
          </a:p>
          <a:p>
            <a:endParaRPr lang="en-IE" noProof="0" dirty="0"/>
          </a:p>
          <a:p>
            <a:pPr marL="0" indent="0">
              <a:buNone/>
            </a:pPr>
            <a:endParaRPr lang="en-IE" noProof="0" dirty="0"/>
          </a:p>
        </p:txBody>
      </p:sp>
      <p:sp>
        <p:nvSpPr>
          <p:cNvPr id="3" name="Título 2"/>
          <p:cNvSpPr>
            <a:spLocks noGrp="1"/>
          </p:cNvSpPr>
          <p:nvPr>
            <p:ph type="title"/>
          </p:nvPr>
        </p:nvSpPr>
        <p:spPr/>
        <p:txBody>
          <a:bodyPr/>
          <a:lstStyle/>
          <a:p>
            <a:r>
              <a:rPr lang="en-IE" noProof="0" dirty="0"/>
              <a:t>Directed-Swap</a:t>
            </a:r>
          </a:p>
        </p:txBody>
      </p:sp>
      <p:pic>
        <p:nvPicPr>
          <p:cNvPr id="4" name="Picture 3">
            <a:extLst>
              <a:ext uri="{FF2B5EF4-FFF2-40B4-BE49-F238E27FC236}">
                <a16:creationId xmlns:a16="http://schemas.microsoft.com/office/drawing/2014/main" id="{06A8A4E0-F03F-A44D-BC1F-DF73009AEC74}"/>
              </a:ext>
            </a:extLst>
          </p:cNvPr>
          <p:cNvPicPr>
            <a:picLocks noChangeAspect="1"/>
          </p:cNvPicPr>
          <p:nvPr/>
        </p:nvPicPr>
        <p:blipFill>
          <a:blip r:embed="rId2"/>
          <a:stretch>
            <a:fillRect/>
          </a:stretch>
        </p:blipFill>
        <p:spPr>
          <a:xfrm>
            <a:off x="1280845" y="3821300"/>
            <a:ext cx="6339155" cy="2189327"/>
          </a:xfrm>
          <a:prstGeom prst="rect">
            <a:avLst/>
          </a:prstGeom>
        </p:spPr>
      </p:pic>
      <p:sp>
        <p:nvSpPr>
          <p:cNvPr id="5" name="Slide Number Placeholder 4">
            <a:extLst>
              <a:ext uri="{FF2B5EF4-FFF2-40B4-BE49-F238E27FC236}">
                <a16:creationId xmlns:a16="http://schemas.microsoft.com/office/drawing/2014/main" id="{018B8537-710F-7648-9665-A4FF6433AE82}"/>
              </a:ext>
            </a:extLst>
          </p:cNvPr>
          <p:cNvSpPr>
            <a:spLocks noGrp="1"/>
          </p:cNvSpPr>
          <p:nvPr>
            <p:ph type="sldNum" sz="quarter" idx="4"/>
          </p:nvPr>
        </p:nvSpPr>
        <p:spPr/>
        <p:txBody>
          <a:bodyPr/>
          <a:lstStyle/>
          <a:p>
            <a:fld id="{E696DCD3-46B7-BF4D-8C43-85570FC75805}" type="slidenum">
              <a:rPr lang="es-ES" smtClean="0"/>
              <a:pPr/>
              <a:t>16</a:t>
            </a:fld>
            <a:endParaRPr lang="es-ES" dirty="0"/>
          </a:p>
        </p:txBody>
      </p:sp>
    </p:spTree>
    <p:extLst>
      <p:ext uri="{BB962C8B-B14F-4D97-AF65-F5344CB8AC3E}">
        <p14:creationId xmlns:p14="http://schemas.microsoft.com/office/powerpoint/2010/main" val="3461454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1087E1-C935-E341-9A41-1E4037171E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76508" y="2218491"/>
            <a:ext cx="7667492" cy="3763321"/>
          </a:xfrm>
          <a:prstGeom prst="rect">
            <a:avLst/>
          </a:prstGeom>
        </p:spPr>
      </p:pic>
      <p:sp>
        <p:nvSpPr>
          <p:cNvPr id="2" name="Marcador de texto 1"/>
          <p:cNvSpPr>
            <a:spLocks noGrp="1"/>
          </p:cNvSpPr>
          <p:nvPr>
            <p:ph type="body" sz="quarter" idx="10"/>
          </p:nvPr>
        </p:nvSpPr>
        <p:spPr>
          <a:xfrm>
            <a:off x="457200" y="1294676"/>
            <a:ext cx="8229601" cy="4439350"/>
          </a:xfrm>
        </p:spPr>
        <p:txBody>
          <a:bodyPr/>
          <a:lstStyle/>
          <a:p>
            <a:r>
              <a:rPr lang="en-IE" noProof="0" dirty="0" err="1"/>
              <a:t>Pd</a:t>
            </a:r>
            <a:r>
              <a:rPr lang="en-IE" noProof="0" dirty="0"/>
              <a:t> and Max C++ external for generating strings with a GA</a:t>
            </a:r>
          </a:p>
          <a:p>
            <a:r>
              <a:rPr lang="en-IE" noProof="0" dirty="0"/>
              <a:t>Fitness function based on hamming or directed-swap to a target</a:t>
            </a:r>
          </a:p>
          <a:p>
            <a:endParaRPr lang="en-IE" noProof="0" dirty="0"/>
          </a:p>
        </p:txBody>
      </p:sp>
      <p:sp>
        <p:nvSpPr>
          <p:cNvPr id="3" name="Título 2"/>
          <p:cNvSpPr>
            <a:spLocks noGrp="1"/>
          </p:cNvSpPr>
          <p:nvPr>
            <p:ph type="title"/>
          </p:nvPr>
        </p:nvSpPr>
        <p:spPr/>
        <p:txBody>
          <a:bodyPr/>
          <a:lstStyle/>
          <a:p>
            <a:r>
              <a:rPr lang="en-IE" noProof="0" dirty="0" err="1"/>
              <a:t>SimpleGA</a:t>
            </a:r>
            <a:endParaRPr lang="en-IE" noProof="0" dirty="0"/>
          </a:p>
        </p:txBody>
      </p:sp>
      <p:sp>
        <p:nvSpPr>
          <p:cNvPr id="4" name="TextBox 3">
            <a:extLst>
              <a:ext uri="{FF2B5EF4-FFF2-40B4-BE49-F238E27FC236}">
                <a16:creationId xmlns:a16="http://schemas.microsoft.com/office/drawing/2014/main" id="{4676705A-F066-4042-8260-7C8AE186C3FF}"/>
              </a:ext>
            </a:extLst>
          </p:cNvPr>
          <p:cNvSpPr txBox="1"/>
          <p:nvPr/>
        </p:nvSpPr>
        <p:spPr>
          <a:xfrm>
            <a:off x="4883412" y="6287229"/>
            <a:ext cx="3339576" cy="338554"/>
          </a:xfrm>
          <a:prstGeom prst="rect">
            <a:avLst/>
          </a:prstGeom>
          <a:noFill/>
        </p:spPr>
        <p:txBody>
          <a:bodyPr wrap="square" rtlCol="0">
            <a:spAutoFit/>
          </a:bodyPr>
          <a:lstStyle/>
          <a:p>
            <a:r>
              <a:rPr lang="en-IE" sz="1600" dirty="0">
                <a:hlinkClick r:id="rId3"/>
              </a:rPr>
              <a:t>https://github.com/carthach/simplega</a:t>
            </a:r>
            <a:endParaRPr lang="en-IE" sz="1600" dirty="0"/>
          </a:p>
        </p:txBody>
      </p:sp>
      <p:sp>
        <p:nvSpPr>
          <p:cNvPr id="6" name="Slide Number Placeholder 5">
            <a:extLst>
              <a:ext uri="{FF2B5EF4-FFF2-40B4-BE49-F238E27FC236}">
                <a16:creationId xmlns:a16="http://schemas.microsoft.com/office/drawing/2014/main" id="{B18D22A4-9755-E144-9138-EE8651D40C8E}"/>
              </a:ext>
            </a:extLst>
          </p:cNvPr>
          <p:cNvSpPr>
            <a:spLocks noGrp="1"/>
          </p:cNvSpPr>
          <p:nvPr>
            <p:ph type="sldNum" sz="quarter" idx="4"/>
          </p:nvPr>
        </p:nvSpPr>
        <p:spPr/>
        <p:txBody>
          <a:bodyPr/>
          <a:lstStyle/>
          <a:p>
            <a:fld id="{E696DCD3-46B7-BF4D-8C43-85570FC75805}" type="slidenum">
              <a:rPr lang="es-ES" smtClean="0"/>
              <a:pPr/>
              <a:t>17</a:t>
            </a:fld>
            <a:endParaRPr lang="es-ES" dirty="0"/>
          </a:p>
        </p:txBody>
      </p:sp>
    </p:spTree>
    <p:extLst>
      <p:ext uri="{BB962C8B-B14F-4D97-AF65-F5344CB8AC3E}">
        <p14:creationId xmlns:p14="http://schemas.microsoft.com/office/powerpoint/2010/main" val="939884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457200" y="1294676"/>
            <a:ext cx="8229601" cy="4439350"/>
          </a:xfrm>
        </p:spPr>
        <p:txBody>
          <a:bodyPr/>
          <a:lstStyle/>
          <a:p>
            <a:r>
              <a:rPr lang="en-IE" sz="2800" noProof="0" dirty="0"/>
              <a:t>Max for Live Instrument  for drum pattern generation</a:t>
            </a:r>
            <a:br>
              <a:rPr lang="en-IE" sz="2800" noProof="0" dirty="0"/>
            </a:br>
            <a:r>
              <a:rPr lang="en-IE" sz="2800" noProof="0" dirty="0"/>
              <a:t>(</a:t>
            </a:r>
            <a:r>
              <a:rPr lang="en-IE" sz="2800" noProof="0" dirty="0" err="1"/>
              <a:t>Ó</a:t>
            </a:r>
            <a:r>
              <a:rPr lang="en-IE" sz="2800" noProof="0" dirty="0"/>
              <a:t> Nuanáin et al., 2015)</a:t>
            </a:r>
          </a:p>
          <a:p>
            <a:r>
              <a:rPr lang="en-IE" sz="2800" dirty="0"/>
              <a:t>Kick, snare, hat and other.</a:t>
            </a:r>
          </a:p>
          <a:p>
            <a:r>
              <a:rPr lang="en-IE" sz="2800" noProof="0" dirty="0"/>
              <a:t>S</a:t>
            </a:r>
            <a:r>
              <a:rPr lang="en-IE" sz="2800" dirty="0" err="1"/>
              <a:t>ymbolic</a:t>
            </a:r>
            <a:r>
              <a:rPr lang="en-IE" sz="2800" dirty="0"/>
              <a:t> MIDI – </a:t>
            </a:r>
            <a:r>
              <a:rPr lang="en-IE" sz="2800" dirty="0" err="1"/>
              <a:t>remappable</a:t>
            </a:r>
            <a:r>
              <a:rPr lang="en-IE" sz="2800" dirty="0"/>
              <a:t> by the user</a:t>
            </a:r>
            <a:endParaRPr lang="en-IE" sz="2600" noProof="0" dirty="0"/>
          </a:p>
          <a:p>
            <a:pPr marL="457200" lvl="1" indent="0">
              <a:buNone/>
            </a:pPr>
            <a:endParaRPr lang="en-IE" noProof="0" dirty="0"/>
          </a:p>
          <a:p>
            <a:pPr marL="457200" lvl="1" indent="0">
              <a:buNone/>
            </a:pPr>
            <a:endParaRPr lang="en-IE" noProof="0" dirty="0"/>
          </a:p>
          <a:p>
            <a:endParaRPr lang="en-IE" i="1" noProof="0" dirty="0"/>
          </a:p>
          <a:p>
            <a:pPr lvl="1"/>
            <a:endParaRPr lang="en-IE" noProof="0" dirty="0"/>
          </a:p>
          <a:p>
            <a:endParaRPr lang="en-IE" noProof="0" dirty="0"/>
          </a:p>
        </p:txBody>
      </p:sp>
      <p:sp>
        <p:nvSpPr>
          <p:cNvPr id="3" name="Título 2"/>
          <p:cNvSpPr>
            <a:spLocks noGrp="1"/>
          </p:cNvSpPr>
          <p:nvPr>
            <p:ph type="title"/>
          </p:nvPr>
        </p:nvSpPr>
        <p:spPr/>
        <p:txBody>
          <a:bodyPr>
            <a:normAutofit/>
          </a:bodyPr>
          <a:lstStyle/>
          <a:p>
            <a:r>
              <a:rPr lang="en-IE" dirty="0" err="1"/>
              <a:t>GenDrum</a:t>
            </a:r>
            <a:endParaRPr lang="en-IE" noProof="0" dirty="0"/>
          </a:p>
        </p:txBody>
      </p:sp>
      <p:pic>
        <p:nvPicPr>
          <p:cNvPr id="6" name="Picture 5">
            <a:extLst>
              <a:ext uri="{FF2B5EF4-FFF2-40B4-BE49-F238E27FC236}">
                <a16:creationId xmlns:a16="http://schemas.microsoft.com/office/drawing/2014/main" id="{6B04E57E-6A22-D440-ABE8-D940955D93A7}"/>
              </a:ext>
            </a:extLst>
          </p:cNvPr>
          <p:cNvPicPr>
            <a:picLocks noChangeAspect="1"/>
          </p:cNvPicPr>
          <p:nvPr/>
        </p:nvPicPr>
        <p:blipFill>
          <a:blip r:embed="rId2"/>
          <a:stretch>
            <a:fillRect/>
          </a:stretch>
        </p:blipFill>
        <p:spPr>
          <a:xfrm>
            <a:off x="152119" y="3702801"/>
            <a:ext cx="8839761" cy="1603585"/>
          </a:xfrm>
          <a:prstGeom prst="rect">
            <a:avLst/>
          </a:prstGeom>
        </p:spPr>
      </p:pic>
      <p:sp>
        <p:nvSpPr>
          <p:cNvPr id="4" name="Rectangle 3">
            <a:extLst>
              <a:ext uri="{FF2B5EF4-FFF2-40B4-BE49-F238E27FC236}">
                <a16:creationId xmlns:a16="http://schemas.microsoft.com/office/drawing/2014/main" id="{7F0CDEB0-7F6B-8949-9260-1D6196C9B2C7}"/>
              </a:ext>
            </a:extLst>
          </p:cNvPr>
          <p:cNvSpPr/>
          <p:nvPr/>
        </p:nvSpPr>
        <p:spPr>
          <a:xfrm>
            <a:off x="4708377" y="6300514"/>
            <a:ext cx="3389711" cy="338554"/>
          </a:xfrm>
          <a:prstGeom prst="rect">
            <a:avLst/>
          </a:prstGeom>
        </p:spPr>
        <p:txBody>
          <a:bodyPr wrap="none">
            <a:spAutoFit/>
          </a:bodyPr>
          <a:lstStyle/>
          <a:p>
            <a:r>
              <a:rPr lang="en-IE" sz="1600" dirty="0">
                <a:hlinkClick r:id="rId3"/>
              </a:rPr>
              <a:t>https://github.com/carthach/gendrum</a:t>
            </a:r>
            <a:endParaRPr lang="en-IE" sz="1600" dirty="0"/>
          </a:p>
        </p:txBody>
      </p:sp>
      <p:sp>
        <p:nvSpPr>
          <p:cNvPr id="5" name="Slide Number Placeholder 4">
            <a:extLst>
              <a:ext uri="{FF2B5EF4-FFF2-40B4-BE49-F238E27FC236}">
                <a16:creationId xmlns:a16="http://schemas.microsoft.com/office/drawing/2014/main" id="{5943D5AA-6BB3-7F4D-BCC6-8B7642DF5716}"/>
              </a:ext>
            </a:extLst>
          </p:cNvPr>
          <p:cNvSpPr>
            <a:spLocks noGrp="1"/>
          </p:cNvSpPr>
          <p:nvPr>
            <p:ph type="sldNum" sz="quarter" idx="4"/>
          </p:nvPr>
        </p:nvSpPr>
        <p:spPr/>
        <p:txBody>
          <a:bodyPr/>
          <a:lstStyle/>
          <a:p>
            <a:fld id="{E696DCD3-46B7-BF4D-8C43-85570FC75805}" type="slidenum">
              <a:rPr lang="es-ES" smtClean="0"/>
              <a:pPr/>
              <a:t>18</a:t>
            </a:fld>
            <a:endParaRPr lang="es-ES" dirty="0"/>
          </a:p>
        </p:txBody>
      </p:sp>
      <p:cxnSp>
        <p:nvCxnSpPr>
          <p:cNvPr id="8" name="Straight Arrow Connector 7">
            <a:extLst>
              <a:ext uri="{FF2B5EF4-FFF2-40B4-BE49-F238E27FC236}">
                <a16:creationId xmlns:a16="http://schemas.microsoft.com/office/drawing/2014/main" id="{47B7A2BD-9C29-914B-838D-63E0CB8525F9}"/>
              </a:ext>
            </a:extLst>
          </p:cNvPr>
          <p:cNvCxnSpPr>
            <a:cxnSpLocks/>
          </p:cNvCxnSpPr>
          <p:nvPr/>
        </p:nvCxnSpPr>
        <p:spPr>
          <a:xfrm>
            <a:off x="5949387" y="4722471"/>
            <a:ext cx="729205" cy="790006"/>
          </a:xfrm>
          <a:prstGeom prst="straightConnector1">
            <a:avLst/>
          </a:prstGeom>
          <a:ln w="63500">
            <a:solidFill>
              <a:srgbClr val="FF0000">
                <a:alpha val="75000"/>
              </a:srgb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BA9C638-E376-8948-8392-1AE71DD4DE11}"/>
              </a:ext>
            </a:extLst>
          </p:cNvPr>
          <p:cNvCxnSpPr>
            <a:cxnSpLocks/>
          </p:cNvCxnSpPr>
          <p:nvPr/>
        </p:nvCxnSpPr>
        <p:spPr>
          <a:xfrm flipH="1">
            <a:off x="1695692" y="4595149"/>
            <a:ext cx="953244" cy="893465"/>
          </a:xfrm>
          <a:prstGeom prst="straightConnector1">
            <a:avLst/>
          </a:prstGeom>
          <a:ln w="63500">
            <a:solidFill>
              <a:srgbClr val="FF0000">
                <a:alpha val="75000"/>
              </a:srgb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243C813-A548-D94E-B80B-CD0788F5FD27}"/>
              </a:ext>
            </a:extLst>
          </p:cNvPr>
          <p:cNvCxnSpPr>
            <a:cxnSpLocks/>
          </p:cNvCxnSpPr>
          <p:nvPr/>
        </p:nvCxnSpPr>
        <p:spPr>
          <a:xfrm>
            <a:off x="3104471" y="4872228"/>
            <a:ext cx="506832" cy="676727"/>
          </a:xfrm>
          <a:prstGeom prst="straightConnector1">
            <a:avLst/>
          </a:prstGeom>
          <a:ln w="63500">
            <a:solidFill>
              <a:srgbClr val="FF0000">
                <a:alpha val="75000"/>
              </a:srgb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53BB89D-B60D-FC4A-935A-98049E582C2C}"/>
              </a:ext>
            </a:extLst>
          </p:cNvPr>
          <p:cNvSpPr txBox="1"/>
          <p:nvPr/>
        </p:nvSpPr>
        <p:spPr>
          <a:xfrm>
            <a:off x="657650" y="5548955"/>
            <a:ext cx="1782860" cy="338554"/>
          </a:xfrm>
          <a:prstGeom prst="rect">
            <a:avLst/>
          </a:prstGeom>
          <a:noFill/>
        </p:spPr>
        <p:txBody>
          <a:bodyPr wrap="none" rtlCol="0">
            <a:spAutoFit/>
          </a:bodyPr>
          <a:lstStyle/>
          <a:p>
            <a:r>
              <a:rPr lang="en-IE" sz="1600" dirty="0"/>
              <a:t>Choose </a:t>
            </a:r>
            <a:r>
              <a:rPr lang="en-IE" sz="1600" b="1" dirty="0"/>
              <a:t>String</a:t>
            </a:r>
            <a:r>
              <a:rPr lang="en-IE" sz="1600" dirty="0"/>
              <a:t> Type</a:t>
            </a:r>
          </a:p>
        </p:txBody>
      </p:sp>
      <p:sp>
        <p:nvSpPr>
          <p:cNvPr id="20" name="TextBox 19">
            <a:extLst>
              <a:ext uri="{FF2B5EF4-FFF2-40B4-BE49-F238E27FC236}">
                <a16:creationId xmlns:a16="http://schemas.microsoft.com/office/drawing/2014/main" id="{C4C4EE05-4988-2A49-BBA9-F99B0E292360}"/>
              </a:ext>
            </a:extLst>
          </p:cNvPr>
          <p:cNvSpPr txBox="1"/>
          <p:nvPr/>
        </p:nvSpPr>
        <p:spPr>
          <a:xfrm>
            <a:off x="2934181" y="5548955"/>
            <a:ext cx="2355132" cy="338554"/>
          </a:xfrm>
          <a:prstGeom prst="rect">
            <a:avLst/>
          </a:prstGeom>
          <a:noFill/>
        </p:spPr>
        <p:txBody>
          <a:bodyPr wrap="none" rtlCol="0">
            <a:spAutoFit/>
          </a:bodyPr>
          <a:lstStyle/>
          <a:p>
            <a:r>
              <a:rPr lang="en-IE" sz="1600" dirty="0"/>
              <a:t>Choose </a:t>
            </a:r>
            <a:r>
              <a:rPr lang="en-IE" sz="1600" b="1" dirty="0"/>
              <a:t>Distance</a:t>
            </a:r>
            <a:r>
              <a:rPr lang="en-IE" sz="1600" dirty="0"/>
              <a:t> Measure</a:t>
            </a:r>
          </a:p>
        </p:txBody>
      </p:sp>
      <p:sp>
        <p:nvSpPr>
          <p:cNvPr id="21" name="TextBox 20">
            <a:extLst>
              <a:ext uri="{FF2B5EF4-FFF2-40B4-BE49-F238E27FC236}">
                <a16:creationId xmlns:a16="http://schemas.microsoft.com/office/drawing/2014/main" id="{320C2D33-B8CE-CD40-8843-A0C2FE023674}"/>
              </a:ext>
            </a:extLst>
          </p:cNvPr>
          <p:cNvSpPr txBox="1"/>
          <p:nvPr/>
        </p:nvSpPr>
        <p:spPr>
          <a:xfrm>
            <a:off x="5889818" y="5548955"/>
            <a:ext cx="1857303" cy="338554"/>
          </a:xfrm>
          <a:prstGeom prst="rect">
            <a:avLst/>
          </a:prstGeom>
          <a:noFill/>
        </p:spPr>
        <p:txBody>
          <a:bodyPr wrap="none" rtlCol="0">
            <a:spAutoFit/>
          </a:bodyPr>
          <a:lstStyle/>
          <a:p>
            <a:r>
              <a:rPr lang="en-IE" sz="1600" dirty="0"/>
              <a:t>Input </a:t>
            </a:r>
            <a:r>
              <a:rPr lang="en-IE" sz="1600" b="1" dirty="0"/>
              <a:t>Target</a:t>
            </a:r>
            <a:r>
              <a:rPr lang="en-IE" sz="1600" dirty="0"/>
              <a:t> Pattern</a:t>
            </a:r>
          </a:p>
        </p:txBody>
      </p:sp>
    </p:spTree>
    <p:extLst>
      <p:ext uri="{BB962C8B-B14F-4D97-AF65-F5344CB8AC3E}">
        <p14:creationId xmlns:p14="http://schemas.microsoft.com/office/powerpoint/2010/main" val="1617722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EC5E23-04C6-1442-A785-88FBA327D3A3}"/>
              </a:ext>
            </a:extLst>
          </p:cNvPr>
          <p:cNvSpPr>
            <a:spLocks noGrp="1"/>
          </p:cNvSpPr>
          <p:nvPr>
            <p:ph type="sldNum" sz="quarter" idx="4"/>
          </p:nvPr>
        </p:nvSpPr>
        <p:spPr/>
        <p:txBody>
          <a:bodyPr/>
          <a:lstStyle/>
          <a:p>
            <a:fld id="{E696DCD3-46B7-BF4D-8C43-85570FC75805}" type="slidenum">
              <a:rPr lang="es-ES" smtClean="0"/>
              <a:pPr/>
              <a:t>19</a:t>
            </a:fld>
            <a:endParaRPr lang="es-ES" dirty="0"/>
          </a:p>
        </p:txBody>
      </p:sp>
      <p:pic>
        <p:nvPicPr>
          <p:cNvPr id="9" name="Picture 8">
            <a:extLst>
              <a:ext uri="{FF2B5EF4-FFF2-40B4-BE49-F238E27FC236}">
                <a16:creationId xmlns:a16="http://schemas.microsoft.com/office/drawing/2014/main" id="{4A669FA0-30BC-D34B-955C-4FBC137C7FD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5705" y="995422"/>
            <a:ext cx="8063999" cy="5001106"/>
          </a:xfrm>
          <a:prstGeom prst="rect">
            <a:avLst/>
          </a:prstGeom>
        </p:spPr>
      </p:pic>
      <p:sp>
        <p:nvSpPr>
          <p:cNvPr id="3" name="Título 2"/>
          <p:cNvSpPr>
            <a:spLocks noGrp="1"/>
          </p:cNvSpPr>
          <p:nvPr>
            <p:ph type="title"/>
          </p:nvPr>
        </p:nvSpPr>
        <p:spPr>
          <a:xfrm>
            <a:off x="457201" y="513991"/>
            <a:ext cx="8229600" cy="780685"/>
          </a:xfrm>
        </p:spPr>
        <p:txBody>
          <a:bodyPr/>
          <a:lstStyle/>
          <a:p>
            <a:r>
              <a:rPr lang="en-IE" noProof="0" dirty="0"/>
              <a:t>String Type - Linear</a:t>
            </a:r>
          </a:p>
        </p:txBody>
      </p:sp>
    </p:spTree>
    <p:extLst>
      <p:ext uri="{BB962C8B-B14F-4D97-AF65-F5344CB8AC3E}">
        <p14:creationId xmlns:p14="http://schemas.microsoft.com/office/powerpoint/2010/main" val="3041335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08793A-F330-4A4C-AF27-A6160EAC53E9}"/>
              </a:ext>
            </a:extLst>
          </p:cNvPr>
          <p:cNvSpPr>
            <a:spLocks noGrp="1"/>
          </p:cNvSpPr>
          <p:nvPr>
            <p:ph type="title"/>
          </p:nvPr>
        </p:nvSpPr>
        <p:spPr/>
        <p:txBody>
          <a:bodyPr/>
          <a:lstStyle/>
          <a:p>
            <a:r>
              <a:rPr lang="en-IE" noProof="0" dirty="0"/>
              <a:t>Dance Music Research</a:t>
            </a:r>
          </a:p>
        </p:txBody>
      </p:sp>
      <p:sp>
        <p:nvSpPr>
          <p:cNvPr id="4" name="Slide Number Placeholder 3">
            <a:extLst>
              <a:ext uri="{FF2B5EF4-FFF2-40B4-BE49-F238E27FC236}">
                <a16:creationId xmlns:a16="http://schemas.microsoft.com/office/drawing/2014/main" id="{92223E64-F31F-D544-B685-513982555E63}"/>
              </a:ext>
            </a:extLst>
          </p:cNvPr>
          <p:cNvSpPr>
            <a:spLocks noGrp="1"/>
          </p:cNvSpPr>
          <p:nvPr>
            <p:ph type="sldNum" sz="quarter" idx="4"/>
          </p:nvPr>
        </p:nvSpPr>
        <p:spPr/>
        <p:txBody>
          <a:bodyPr/>
          <a:lstStyle/>
          <a:p>
            <a:fld id="{E696DCD3-46B7-BF4D-8C43-85570FC75805}" type="slidenum">
              <a:rPr lang="es-ES" smtClean="0"/>
              <a:pPr/>
              <a:t>2</a:t>
            </a:fld>
            <a:endParaRPr lang="es-ES" dirty="0"/>
          </a:p>
        </p:txBody>
      </p:sp>
      <p:pic>
        <p:nvPicPr>
          <p:cNvPr id="2" name="Picture 1">
            <a:extLst>
              <a:ext uri="{FF2B5EF4-FFF2-40B4-BE49-F238E27FC236}">
                <a16:creationId xmlns:a16="http://schemas.microsoft.com/office/drawing/2014/main" id="{0969A19C-2780-1D43-8EDF-84AB8E70F24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0907" y="1994420"/>
            <a:ext cx="4261094" cy="2841617"/>
          </a:xfrm>
          <a:prstGeom prst="rect">
            <a:avLst/>
          </a:prstGeom>
        </p:spPr>
      </p:pic>
      <p:cxnSp>
        <p:nvCxnSpPr>
          <p:cNvPr id="7" name="Straight Arrow Connector 6">
            <a:extLst>
              <a:ext uri="{FF2B5EF4-FFF2-40B4-BE49-F238E27FC236}">
                <a16:creationId xmlns:a16="http://schemas.microsoft.com/office/drawing/2014/main" id="{958E0207-3B5A-614B-BEB9-FF48C1FED65B}"/>
              </a:ext>
            </a:extLst>
          </p:cNvPr>
          <p:cNvCxnSpPr>
            <a:cxnSpLocks/>
          </p:cNvCxnSpPr>
          <p:nvPr/>
        </p:nvCxnSpPr>
        <p:spPr>
          <a:xfrm flipV="1">
            <a:off x="4755203" y="2200940"/>
            <a:ext cx="1071439" cy="424482"/>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79F9E59-1E14-954D-ADF8-46416B0AA7B0}"/>
              </a:ext>
            </a:extLst>
          </p:cNvPr>
          <p:cNvCxnSpPr>
            <a:cxnSpLocks/>
          </p:cNvCxnSpPr>
          <p:nvPr/>
        </p:nvCxnSpPr>
        <p:spPr>
          <a:xfrm flipV="1">
            <a:off x="4797732" y="3232298"/>
            <a:ext cx="1028910" cy="95694"/>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77473EC-9D0A-8843-8599-467347FDE12B}"/>
              </a:ext>
            </a:extLst>
          </p:cNvPr>
          <p:cNvCxnSpPr>
            <a:cxnSpLocks/>
          </p:cNvCxnSpPr>
          <p:nvPr/>
        </p:nvCxnSpPr>
        <p:spPr>
          <a:xfrm>
            <a:off x="4755203" y="3934868"/>
            <a:ext cx="1071439" cy="217899"/>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4EF500A-A49D-684A-8799-1CEFDD15FF77}"/>
              </a:ext>
            </a:extLst>
          </p:cNvPr>
          <p:cNvSpPr txBox="1"/>
          <p:nvPr/>
        </p:nvSpPr>
        <p:spPr>
          <a:xfrm>
            <a:off x="6087928" y="2895600"/>
            <a:ext cx="2419060" cy="646331"/>
          </a:xfrm>
          <a:prstGeom prst="rect">
            <a:avLst/>
          </a:prstGeom>
          <a:noFill/>
        </p:spPr>
        <p:txBody>
          <a:bodyPr wrap="none" rtlCol="0">
            <a:spAutoFit/>
          </a:bodyPr>
          <a:lstStyle/>
          <a:p>
            <a:r>
              <a:rPr lang="en-IE" dirty="0"/>
              <a:t>Ripe for Computational </a:t>
            </a:r>
          </a:p>
          <a:p>
            <a:r>
              <a:rPr lang="en-IE" dirty="0"/>
              <a:t>Musical Analysis</a:t>
            </a:r>
          </a:p>
        </p:txBody>
      </p:sp>
      <p:sp>
        <p:nvSpPr>
          <p:cNvPr id="13" name="TextBox 12">
            <a:extLst>
              <a:ext uri="{FF2B5EF4-FFF2-40B4-BE49-F238E27FC236}">
                <a16:creationId xmlns:a16="http://schemas.microsoft.com/office/drawing/2014/main" id="{F99346D7-DCD5-9C4E-AC00-720F7DCFF9CB}"/>
              </a:ext>
            </a:extLst>
          </p:cNvPr>
          <p:cNvSpPr txBox="1"/>
          <p:nvPr/>
        </p:nvSpPr>
        <p:spPr>
          <a:xfrm>
            <a:off x="6087928" y="1845876"/>
            <a:ext cx="1641860" cy="646331"/>
          </a:xfrm>
          <a:prstGeom prst="rect">
            <a:avLst/>
          </a:prstGeom>
          <a:noFill/>
        </p:spPr>
        <p:txBody>
          <a:bodyPr wrap="none" rtlCol="0">
            <a:spAutoFit/>
          </a:bodyPr>
          <a:lstStyle/>
          <a:p>
            <a:r>
              <a:rPr lang="en-IE" dirty="0"/>
              <a:t>A mostly digital</a:t>
            </a:r>
          </a:p>
          <a:p>
            <a:r>
              <a:rPr lang="en-IE" dirty="0"/>
              <a:t>strand of music</a:t>
            </a:r>
          </a:p>
        </p:txBody>
      </p:sp>
      <p:sp>
        <p:nvSpPr>
          <p:cNvPr id="14" name="TextBox 13">
            <a:extLst>
              <a:ext uri="{FF2B5EF4-FFF2-40B4-BE49-F238E27FC236}">
                <a16:creationId xmlns:a16="http://schemas.microsoft.com/office/drawing/2014/main" id="{24BDD286-D643-DD40-85E4-297C75A6126E}"/>
              </a:ext>
            </a:extLst>
          </p:cNvPr>
          <p:cNvSpPr txBox="1"/>
          <p:nvPr/>
        </p:nvSpPr>
        <p:spPr>
          <a:xfrm>
            <a:off x="6087928" y="3968101"/>
            <a:ext cx="2903615" cy="369332"/>
          </a:xfrm>
          <a:prstGeom prst="rect">
            <a:avLst/>
          </a:prstGeom>
          <a:noFill/>
        </p:spPr>
        <p:txBody>
          <a:bodyPr wrap="none" rtlCol="0">
            <a:spAutoFit/>
          </a:bodyPr>
          <a:lstStyle/>
          <a:p>
            <a:r>
              <a:rPr lang="en-IE" dirty="0"/>
              <a:t>Recent phenomenon (1980s)</a:t>
            </a:r>
          </a:p>
        </p:txBody>
      </p:sp>
      <p:cxnSp>
        <p:nvCxnSpPr>
          <p:cNvPr id="15" name="Straight Arrow Connector 14">
            <a:extLst>
              <a:ext uri="{FF2B5EF4-FFF2-40B4-BE49-F238E27FC236}">
                <a16:creationId xmlns:a16="http://schemas.microsoft.com/office/drawing/2014/main" id="{28C0BA5E-465A-D44C-8A91-019229E8DD81}"/>
              </a:ext>
            </a:extLst>
          </p:cNvPr>
          <p:cNvCxnSpPr>
            <a:cxnSpLocks/>
          </p:cNvCxnSpPr>
          <p:nvPr/>
        </p:nvCxnSpPr>
        <p:spPr>
          <a:xfrm>
            <a:off x="4797732" y="4568999"/>
            <a:ext cx="1028910" cy="267038"/>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B89986B-CFF7-634D-8B81-8D2F706A6C1B}"/>
              </a:ext>
            </a:extLst>
          </p:cNvPr>
          <p:cNvSpPr txBox="1"/>
          <p:nvPr/>
        </p:nvSpPr>
        <p:spPr>
          <a:xfrm>
            <a:off x="6087928" y="4651371"/>
            <a:ext cx="2707023" cy="923330"/>
          </a:xfrm>
          <a:prstGeom prst="rect">
            <a:avLst/>
          </a:prstGeom>
          <a:noFill/>
        </p:spPr>
        <p:txBody>
          <a:bodyPr wrap="none" rtlCol="0">
            <a:spAutoFit/>
          </a:bodyPr>
          <a:lstStyle/>
          <a:p>
            <a:r>
              <a:rPr lang="en-IE" dirty="0"/>
              <a:t>Literature and discourse</a:t>
            </a:r>
          </a:p>
          <a:p>
            <a:r>
              <a:rPr lang="en-IE" dirty="0"/>
              <a:t>lacking compared to other </a:t>
            </a:r>
          </a:p>
          <a:p>
            <a:r>
              <a:rPr lang="en-IE" dirty="0"/>
              <a:t>styles</a:t>
            </a:r>
          </a:p>
        </p:txBody>
      </p:sp>
    </p:spTree>
    <p:extLst>
      <p:ext uri="{BB962C8B-B14F-4D97-AF65-F5344CB8AC3E}">
        <p14:creationId xmlns:p14="http://schemas.microsoft.com/office/powerpoint/2010/main" val="41956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EC5E23-04C6-1442-A785-88FBA327D3A3}"/>
              </a:ext>
            </a:extLst>
          </p:cNvPr>
          <p:cNvSpPr>
            <a:spLocks noGrp="1"/>
          </p:cNvSpPr>
          <p:nvPr>
            <p:ph type="sldNum" sz="quarter" idx="4"/>
          </p:nvPr>
        </p:nvSpPr>
        <p:spPr/>
        <p:txBody>
          <a:bodyPr/>
          <a:lstStyle/>
          <a:p>
            <a:fld id="{E696DCD3-46B7-BF4D-8C43-85570FC75805}" type="slidenum">
              <a:rPr lang="es-ES" smtClean="0"/>
              <a:pPr/>
              <a:t>20</a:t>
            </a:fld>
            <a:endParaRPr lang="es-ES" dirty="0"/>
          </a:p>
        </p:txBody>
      </p:sp>
      <p:pic>
        <p:nvPicPr>
          <p:cNvPr id="5" name="Picture 4">
            <a:extLst>
              <a:ext uri="{FF2B5EF4-FFF2-40B4-BE49-F238E27FC236}">
                <a16:creationId xmlns:a16="http://schemas.microsoft.com/office/drawing/2014/main" id="{8CA7F0D0-6E9E-9445-A707-CF0309E505C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6800" y="997200"/>
            <a:ext cx="8063999" cy="4995145"/>
          </a:xfrm>
          <a:prstGeom prst="rect">
            <a:avLst/>
          </a:prstGeom>
        </p:spPr>
      </p:pic>
      <p:sp>
        <p:nvSpPr>
          <p:cNvPr id="3" name="Título 2"/>
          <p:cNvSpPr>
            <a:spLocks noGrp="1"/>
          </p:cNvSpPr>
          <p:nvPr>
            <p:ph type="title"/>
          </p:nvPr>
        </p:nvSpPr>
        <p:spPr>
          <a:xfrm>
            <a:off x="457201" y="513991"/>
            <a:ext cx="8229600" cy="780685"/>
          </a:xfrm>
        </p:spPr>
        <p:txBody>
          <a:bodyPr/>
          <a:lstStyle/>
          <a:p>
            <a:r>
              <a:rPr lang="en-IE" noProof="0" dirty="0"/>
              <a:t>String Type - Parallel</a:t>
            </a:r>
          </a:p>
        </p:txBody>
      </p:sp>
    </p:spTree>
    <p:extLst>
      <p:ext uri="{BB962C8B-B14F-4D97-AF65-F5344CB8AC3E}">
        <p14:creationId xmlns:p14="http://schemas.microsoft.com/office/powerpoint/2010/main" val="1417690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457200" y="1294676"/>
            <a:ext cx="8409398" cy="4439350"/>
          </a:xfrm>
        </p:spPr>
        <p:txBody>
          <a:bodyPr/>
          <a:lstStyle/>
          <a:p>
            <a:r>
              <a:rPr lang="en-IE" noProof="0" dirty="0"/>
              <a:t>21 subjects asked to rate the </a:t>
            </a:r>
            <a:r>
              <a:rPr lang="en-IE" b="1" noProof="0" dirty="0"/>
              <a:t>similarity </a:t>
            </a:r>
            <a:r>
              <a:rPr lang="en-IE" dirty="0"/>
              <a:t>of</a:t>
            </a:r>
            <a:r>
              <a:rPr lang="en-IE" noProof="0" dirty="0"/>
              <a:t> patterns to a </a:t>
            </a:r>
            <a:r>
              <a:rPr lang="en-IE" b="1" noProof="0" dirty="0"/>
              <a:t>target </a:t>
            </a:r>
            <a:r>
              <a:rPr lang="en-IE" noProof="0" dirty="0"/>
              <a:t>and evaluate their “</a:t>
            </a:r>
            <a:r>
              <a:rPr lang="en-IE" b="1" noProof="0" dirty="0"/>
              <a:t>interestingness</a:t>
            </a:r>
            <a:r>
              <a:rPr lang="en-IE" noProof="0" dirty="0"/>
              <a:t>”.</a:t>
            </a:r>
          </a:p>
          <a:p>
            <a:r>
              <a:rPr lang="en-IE" dirty="0"/>
              <a:t>Compare the </a:t>
            </a:r>
            <a:r>
              <a:rPr lang="en-IE" b="1" dirty="0"/>
              <a:t>distance measure </a:t>
            </a:r>
            <a:r>
              <a:rPr lang="en-IE" dirty="0"/>
              <a:t>and the </a:t>
            </a:r>
            <a:r>
              <a:rPr lang="en-IE" b="1" dirty="0"/>
              <a:t>string type</a:t>
            </a:r>
          </a:p>
          <a:p>
            <a:r>
              <a:rPr lang="en-IE" noProof="0" dirty="0"/>
              <a:t>Three different targets, 72 variations</a:t>
            </a:r>
          </a:p>
          <a:p>
            <a:endParaRPr lang="en-IE" noProof="0" dirty="0"/>
          </a:p>
        </p:txBody>
      </p:sp>
      <p:sp>
        <p:nvSpPr>
          <p:cNvPr id="3" name="Título 2"/>
          <p:cNvSpPr>
            <a:spLocks noGrp="1"/>
          </p:cNvSpPr>
          <p:nvPr>
            <p:ph type="title"/>
          </p:nvPr>
        </p:nvSpPr>
        <p:spPr/>
        <p:txBody>
          <a:bodyPr/>
          <a:lstStyle/>
          <a:p>
            <a:r>
              <a:rPr lang="en-IE" noProof="0" dirty="0"/>
              <a:t>Listener Survey</a:t>
            </a:r>
          </a:p>
        </p:txBody>
      </p:sp>
      <p:pic>
        <p:nvPicPr>
          <p:cNvPr id="5" name="Picture 4">
            <a:extLst>
              <a:ext uri="{FF2B5EF4-FFF2-40B4-BE49-F238E27FC236}">
                <a16:creationId xmlns:a16="http://schemas.microsoft.com/office/drawing/2014/main" id="{1A93A97E-38B0-5F40-A551-C32FF09779A7}"/>
              </a:ext>
            </a:extLst>
          </p:cNvPr>
          <p:cNvPicPr>
            <a:picLocks noChangeAspect="1"/>
          </p:cNvPicPr>
          <p:nvPr/>
        </p:nvPicPr>
        <p:blipFill>
          <a:blip r:embed="rId2"/>
          <a:stretch>
            <a:fillRect/>
          </a:stretch>
        </p:blipFill>
        <p:spPr>
          <a:xfrm>
            <a:off x="2674813" y="3087554"/>
            <a:ext cx="3794375" cy="2923074"/>
          </a:xfrm>
          <a:prstGeom prst="rect">
            <a:avLst/>
          </a:prstGeom>
        </p:spPr>
      </p:pic>
      <p:sp>
        <p:nvSpPr>
          <p:cNvPr id="4" name="Slide Number Placeholder 3">
            <a:extLst>
              <a:ext uri="{FF2B5EF4-FFF2-40B4-BE49-F238E27FC236}">
                <a16:creationId xmlns:a16="http://schemas.microsoft.com/office/drawing/2014/main" id="{B0B10264-1C75-D74B-9D70-54C6B78EA44A}"/>
              </a:ext>
            </a:extLst>
          </p:cNvPr>
          <p:cNvSpPr>
            <a:spLocks noGrp="1"/>
          </p:cNvSpPr>
          <p:nvPr>
            <p:ph type="sldNum" sz="quarter" idx="4"/>
          </p:nvPr>
        </p:nvSpPr>
        <p:spPr/>
        <p:txBody>
          <a:bodyPr/>
          <a:lstStyle/>
          <a:p>
            <a:fld id="{E696DCD3-46B7-BF4D-8C43-85570FC75805}" type="slidenum">
              <a:rPr lang="es-ES" smtClean="0"/>
              <a:pPr/>
              <a:t>21</a:t>
            </a:fld>
            <a:endParaRPr lang="es-ES" dirty="0"/>
          </a:p>
        </p:txBody>
      </p:sp>
    </p:spTree>
    <p:extLst>
      <p:ext uri="{BB962C8B-B14F-4D97-AF65-F5344CB8AC3E}">
        <p14:creationId xmlns:p14="http://schemas.microsoft.com/office/powerpoint/2010/main" val="3012121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922B23-E6F3-E640-A7ED-E9947E9F62E9}"/>
              </a:ext>
            </a:extLst>
          </p:cNvPr>
          <p:cNvPicPr>
            <a:picLocks noChangeAspect="1"/>
          </p:cNvPicPr>
          <p:nvPr/>
        </p:nvPicPr>
        <p:blipFill>
          <a:blip r:embed="rId2"/>
          <a:stretch>
            <a:fillRect/>
          </a:stretch>
        </p:blipFill>
        <p:spPr>
          <a:xfrm>
            <a:off x="1176029" y="1165126"/>
            <a:ext cx="6791943" cy="4797594"/>
          </a:xfrm>
          <a:prstGeom prst="rect">
            <a:avLst/>
          </a:prstGeom>
        </p:spPr>
      </p:pic>
      <p:sp>
        <p:nvSpPr>
          <p:cNvPr id="3" name="Título 2"/>
          <p:cNvSpPr>
            <a:spLocks noGrp="1"/>
          </p:cNvSpPr>
          <p:nvPr>
            <p:ph type="title"/>
          </p:nvPr>
        </p:nvSpPr>
        <p:spPr/>
        <p:txBody>
          <a:bodyPr/>
          <a:lstStyle/>
          <a:p>
            <a:r>
              <a:rPr lang="en-IE" noProof="0" dirty="0"/>
              <a:t>Results – Likert Responses and Fitness</a:t>
            </a:r>
          </a:p>
        </p:txBody>
      </p:sp>
      <p:sp>
        <p:nvSpPr>
          <p:cNvPr id="2" name="Slide Number Placeholder 1">
            <a:extLst>
              <a:ext uri="{FF2B5EF4-FFF2-40B4-BE49-F238E27FC236}">
                <a16:creationId xmlns:a16="http://schemas.microsoft.com/office/drawing/2014/main" id="{033467E7-BD0C-4C45-B674-E74C862029FE}"/>
              </a:ext>
            </a:extLst>
          </p:cNvPr>
          <p:cNvSpPr>
            <a:spLocks noGrp="1"/>
          </p:cNvSpPr>
          <p:nvPr>
            <p:ph type="sldNum" sz="quarter" idx="4"/>
          </p:nvPr>
        </p:nvSpPr>
        <p:spPr/>
        <p:txBody>
          <a:bodyPr/>
          <a:lstStyle/>
          <a:p>
            <a:fld id="{E696DCD3-46B7-BF4D-8C43-85570FC75805}" type="slidenum">
              <a:rPr lang="es-ES" smtClean="0"/>
              <a:pPr/>
              <a:t>22</a:t>
            </a:fld>
            <a:endParaRPr lang="es-ES" dirty="0"/>
          </a:p>
        </p:txBody>
      </p:sp>
    </p:spTree>
    <p:extLst>
      <p:ext uri="{BB962C8B-B14F-4D97-AF65-F5344CB8AC3E}">
        <p14:creationId xmlns:p14="http://schemas.microsoft.com/office/powerpoint/2010/main" val="1177982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457200" y="1294676"/>
            <a:ext cx="8409398" cy="4439350"/>
          </a:xfrm>
        </p:spPr>
        <p:txBody>
          <a:bodyPr/>
          <a:lstStyle/>
          <a:p>
            <a:r>
              <a:rPr lang="en-IE" noProof="0" dirty="0"/>
              <a:t>Hamming is “better” (Spearman’s Rank  0.784, p&lt;0.05).</a:t>
            </a:r>
          </a:p>
          <a:p>
            <a:r>
              <a:rPr lang="en-IE" noProof="0" dirty="0"/>
              <a:t>t-Test and </a:t>
            </a:r>
            <a:r>
              <a:rPr lang="en-IE" noProof="0" dirty="0" err="1"/>
              <a:t>Kruskal</a:t>
            </a:r>
            <a:r>
              <a:rPr lang="en-IE" noProof="0" dirty="0"/>
              <a:t>-Wallis ANOVA did not show significance difference between string types.</a:t>
            </a:r>
          </a:p>
          <a:p>
            <a:endParaRPr lang="en-IE" noProof="0" dirty="0"/>
          </a:p>
          <a:p>
            <a:endParaRPr lang="en-IE" noProof="0" dirty="0"/>
          </a:p>
        </p:txBody>
      </p:sp>
      <p:sp>
        <p:nvSpPr>
          <p:cNvPr id="3" name="Título 2"/>
          <p:cNvSpPr>
            <a:spLocks noGrp="1"/>
          </p:cNvSpPr>
          <p:nvPr>
            <p:ph type="title"/>
          </p:nvPr>
        </p:nvSpPr>
        <p:spPr/>
        <p:txBody>
          <a:bodyPr/>
          <a:lstStyle/>
          <a:p>
            <a:r>
              <a:rPr lang="en-IE" noProof="0" dirty="0"/>
              <a:t>Results – Correlation Analysis</a:t>
            </a:r>
          </a:p>
        </p:txBody>
      </p:sp>
      <p:pic>
        <p:nvPicPr>
          <p:cNvPr id="5" name="Picture 4">
            <a:extLst>
              <a:ext uri="{FF2B5EF4-FFF2-40B4-BE49-F238E27FC236}">
                <a16:creationId xmlns:a16="http://schemas.microsoft.com/office/drawing/2014/main" id="{9D499D34-1924-0747-8AAD-9AFD68B96F8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9928" r="17775"/>
          <a:stretch/>
        </p:blipFill>
        <p:spPr>
          <a:xfrm>
            <a:off x="4824463" y="2981867"/>
            <a:ext cx="4175699" cy="3064747"/>
          </a:xfrm>
          <a:prstGeom prst="rect">
            <a:avLst/>
          </a:prstGeom>
        </p:spPr>
      </p:pic>
      <p:pic>
        <p:nvPicPr>
          <p:cNvPr id="6" name="Picture 5">
            <a:extLst>
              <a:ext uri="{FF2B5EF4-FFF2-40B4-BE49-F238E27FC236}">
                <a16:creationId xmlns:a16="http://schemas.microsoft.com/office/drawing/2014/main" id="{5340BAC9-4F45-A146-9D98-4F5CEF8F414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8467"/>
          <a:stretch/>
        </p:blipFill>
        <p:spPr>
          <a:xfrm>
            <a:off x="164386" y="2981867"/>
            <a:ext cx="4660077" cy="3041739"/>
          </a:xfrm>
          <a:prstGeom prst="rect">
            <a:avLst/>
          </a:prstGeom>
        </p:spPr>
      </p:pic>
      <p:pic>
        <p:nvPicPr>
          <p:cNvPr id="7" name="Picture 6">
            <a:extLst>
              <a:ext uri="{FF2B5EF4-FFF2-40B4-BE49-F238E27FC236}">
                <a16:creationId xmlns:a16="http://schemas.microsoft.com/office/drawing/2014/main" id="{F922BD2D-9E66-3140-96C4-BF15E19A801C}"/>
              </a:ext>
            </a:extLst>
          </p:cNvPr>
          <p:cNvPicPr>
            <a:picLocks noChangeAspect="1"/>
          </p:cNvPicPr>
          <p:nvPr/>
        </p:nvPicPr>
        <p:blipFill>
          <a:blip r:embed="rId4"/>
          <a:stretch>
            <a:fillRect/>
          </a:stretch>
        </p:blipFill>
        <p:spPr>
          <a:xfrm>
            <a:off x="7494999" y="2415276"/>
            <a:ext cx="1371600" cy="609600"/>
          </a:xfrm>
          <a:prstGeom prst="rect">
            <a:avLst/>
          </a:prstGeom>
        </p:spPr>
      </p:pic>
      <p:sp>
        <p:nvSpPr>
          <p:cNvPr id="4" name="Slide Number Placeholder 3">
            <a:extLst>
              <a:ext uri="{FF2B5EF4-FFF2-40B4-BE49-F238E27FC236}">
                <a16:creationId xmlns:a16="http://schemas.microsoft.com/office/drawing/2014/main" id="{B2BE6CF8-0009-4045-84CD-58A4BC152457}"/>
              </a:ext>
            </a:extLst>
          </p:cNvPr>
          <p:cNvSpPr>
            <a:spLocks noGrp="1"/>
          </p:cNvSpPr>
          <p:nvPr>
            <p:ph type="sldNum" sz="quarter" idx="4"/>
          </p:nvPr>
        </p:nvSpPr>
        <p:spPr/>
        <p:txBody>
          <a:bodyPr/>
          <a:lstStyle/>
          <a:p>
            <a:fld id="{E696DCD3-46B7-BF4D-8C43-85570FC75805}" type="slidenum">
              <a:rPr lang="es-ES" smtClean="0"/>
              <a:pPr/>
              <a:t>23</a:t>
            </a:fld>
            <a:endParaRPr lang="es-ES" dirty="0"/>
          </a:p>
        </p:txBody>
      </p:sp>
    </p:spTree>
    <p:extLst>
      <p:ext uri="{BB962C8B-B14F-4D97-AF65-F5344CB8AC3E}">
        <p14:creationId xmlns:p14="http://schemas.microsoft.com/office/powerpoint/2010/main" val="3223805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34D3C8-D36D-BC40-8327-FF040072AF04}"/>
              </a:ext>
            </a:extLst>
          </p:cNvPr>
          <p:cNvPicPr>
            <a:picLocks noChangeAspect="1"/>
          </p:cNvPicPr>
          <p:nvPr/>
        </p:nvPicPr>
        <p:blipFill>
          <a:blip r:embed="rId2"/>
          <a:stretch>
            <a:fillRect/>
          </a:stretch>
        </p:blipFill>
        <p:spPr>
          <a:xfrm>
            <a:off x="179798" y="3739926"/>
            <a:ext cx="8686800" cy="1903011"/>
          </a:xfrm>
          <a:prstGeom prst="rect">
            <a:avLst/>
          </a:prstGeom>
        </p:spPr>
      </p:pic>
      <p:sp>
        <p:nvSpPr>
          <p:cNvPr id="2" name="Marcador de texto 1"/>
          <p:cNvSpPr>
            <a:spLocks noGrp="1"/>
          </p:cNvSpPr>
          <p:nvPr>
            <p:ph type="body" sz="quarter" idx="10"/>
          </p:nvPr>
        </p:nvSpPr>
        <p:spPr>
          <a:xfrm>
            <a:off x="457200" y="1294676"/>
            <a:ext cx="8409398" cy="4439350"/>
          </a:xfrm>
        </p:spPr>
        <p:txBody>
          <a:bodyPr/>
          <a:lstStyle/>
          <a:p>
            <a:r>
              <a:rPr lang="en-IE" noProof="0" dirty="0"/>
              <a:t>New Features, fitness is a linear combination of:</a:t>
            </a:r>
          </a:p>
          <a:p>
            <a:pPr lvl="1"/>
            <a:r>
              <a:rPr lang="en-IE" noProof="0" dirty="0"/>
              <a:t>Similarity</a:t>
            </a:r>
          </a:p>
          <a:p>
            <a:pPr lvl="1"/>
            <a:r>
              <a:rPr lang="en-IE" b="1" noProof="0" dirty="0"/>
              <a:t>Density </a:t>
            </a:r>
            <a:r>
              <a:rPr lang="en-IE" noProof="0" dirty="0"/>
              <a:t>– used in (</a:t>
            </a:r>
            <a:r>
              <a:rPr lang="en-IE" dirty="0" err="1"/>
              <a:t>Jordà</a:t>
            </a:r>
            <a:r>
              <a:rPr lang="en-IE" dirty="0"/>
              <a:t> et al., 2016)</a:t>
            </a:r>
            <a:endParaRPr lang="en-IE" b="1" noProof="0" dirty="0"/>
          </a:p>
          <a:p>
            <a:pPr lvl="1"/>
            <a:r>
              <a:rPr lang="en-IE" b="1" noProof="0" dirty="0"/>
              <a:t>Syncopation</a:t>
            </a:r>
            <a:r>
              <a:rPr lang="en-IE" noProof="0" dirty="0"/>
              <a:t> - using WNBD measure </a:t>
            </a:r>
            <a:r>
              <a:rPr lang="en-IE" dirty="0"/>
              <a:t>(Gómez et al., 2005)</a:t>
            </a:r>
            <a:endParaRPr lang="en-IE" noProof="0" dirty="0"/>
          </a:p>
          <a:p>
            <a:r>
              <a:rPr lang="en-IE" noProof="0" dirty="0"/>
              <a:t>Not tested, but demoed at ISMIR (</a:t>
            </a:r>
            <a:r>
              <a:rPr lang="en-IE" noProof="0" dirty="0" err="1"/>
              <a:t>Faraldo</a:t>
            </a:r>
            <a:r>
              <a:rPr lang="en-IE" noProof="0" dirty="0"/>
              <a:t> et al., 2015)</a:t>
            </a:r>
          </a:p>
        </p:txBody>
      </p:sp>
      <p:sp>
        <p:nvSpPr>
          <p:cNvPr id="3" name="Título 2"/>
          <p:cNvSpPr>
            <a:spLocks noGrp="1"/>
          </p:cNvSpPr>
          <p:nvPr>
            <p:ph type="title"/>
          </p:nvPr>
        </p:nvSpPr>
        <p:spPr/>
        <p:txBody>
          <a:bodyPr/>
          <a:lstStyle/>
          <a:p>
            <a:r>
              <a:rPr lang="en-IE" noProof="0" dirty="0" err="1"/>
              <a:t>GenDrum</a:t>
            </a:r>
            <a:r>
              <a:rPr lang="en-IE" noProof="0" dirty="0"/>
              <a:t> v2.0</a:t>
            </a:r>
          </a:p>
        </p:txBody>
      </p:sp>
      <p:sp>
        <p:nvSpPr>
          <p:cNvPr id="4" name="Slide Number Placeholder 3">
            <a:extLst>
              <a:ext uri="{FF2B5EF4-FFF2-40B4-BE49-F238E27FC236}">
                <a16:creationId xmlns:a16="http://schemas.microsoft.com/office/drawing/2014/main" id="{636BAFC9-082C-B147-AD16-4895DC7006EC}"/>
              </a:ext>
            </a:extLst>
          </p:cNvPr>
          <p:cNvSpPr>
            <a:spLocks noGrp="1"/>
          </p:cNvSpPr>
          <p:nvPr>
            <p:ph type="sldNum" sz="quarter" idx="4"/>
          </p:nvPr>
        </p:nvSpPr>
        <p:spPr/>
        <p:txBody>
          <a:bodyPr/>
          <a:lstStyle/>
          <a:p>
            <a:fld id="{E696DCD3-46B7-BF4D-8C43-85570FC75805}" type="slidenum">
              <a:rPr lang="es-ES" smtClean="0"/>
              <a:pPr/>
              <a:t>24</a:t>
            </a:fld>
            <a:endParaRPr lang="es-ES" dirty="0"/>
          </a:p>
        </p:txBody>
      </p:sp>
    </p:spTree>
    <p:extLst>
      <p:ext uri="{BB962C8B-B14F-4D97-AF65-F5344CB8AC3E}">
        <p14:creationId xmlns:p14="http://schemas.microsoft.com/office/powerpoint/2010/main" val="3221896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457200" y="1294676"/>
            <a:ext cx="8595360" cy="4439350"/>
          </a:xfrm>
        </p:spPr>
        <p:txBody>
          <a:bodyPr/>
          <a:lstStyle/>
          <a:p>
            <a:r>
              <a:rPr lang="en-IE" sz="2800" b="1" noProof="0" dirty="0"/>
              <a:t>Criticisms</a:t>
            </a:r>
          </a:p>
          <a:p>
            <a:pPr lvl="1"/>
            <a:r>
              <a:rPr lang="en-IE" sz="2800" b="1" noProof="0" dirty="0"/>
              <a:t>Verticality </a:t>
            </a:r>
            <a:r>
              <a:rPr lang="en-IE" sz="2800" noProof="0" dirty="0"/>
              <a:t>and </a:t>
            </a:r>
            <a:r>
              <a:rPr lang="en-IE" sz="2800" b="1" noProof="0" dirty="0"/>
              <a:t>interdependence </a:t>
            </a:r>
            <a:r>
              <a:rPr lang="en-IE" sz="2800" noProof="0" dirty="0"/>
              <a:t>between layers</a:t>
            </a:r>
          </a:p>
          <a:p>
            <a:pPr lvl="1"/>
            <a:r>
              <a:rPr lang="en-IE" sz="2800" b="1" noProof="0" dirty="0"/>
              <a:t>Stress </a:t>
            </a:r>
            <a:r>
              <a:rPr lang="en-IE" sz="2800" noProof="0" dirty="0"/>
              <a:t>and </a:t>
            </a:r>
            <a:r>
              <a:rPr lang="en-IE" sz="2800" b="1" noProof="0" dirty="0"/>
              <a:t>accents </a:t>
            </a:r>
            <a:r>
              <a:rPr lang="en-IE" sz="2800" noProof="0" dirty="0"/>
              <a:t>(use floating point?)</a:t>
            </a:r>
            <a:endParaRPr lang="en-IE" sz="2800" b="1" noProof="0" dirty="0"/>
          </a:p>
          <a:p>
            <a:pPr lvl="1"/>
            <a:r>
              <a:rPr lang="en-IE" sz="2800" b="1" noProof="0" dirty="0"/>
              <a:t>Groove </a:t>
            </a:r>
            <a:r>
              <a:rPr lang="en-IE" sz="2800" noProof="0" dirty="0"/>
              <a:t>and </a:t>
            </a:r>
            <a:r>
              <a:rPr lang="en-IE" sz="2800" b="1" noProof="0" dirty="0"/>
              <a:t>swing</a:t>
            </a:r>
          </a:p>
          <a:p>
            <a:pPr lvl="1"/>
            <a:r>
              <a:rPr lang="en-IE" sz="2800" noProof="0" dirty="0"/>
              <a:t>Perception </a:t>
            </a:r>
            <a:r>
              <a:rPr lang="en-IE" sz="2800" i="1" noProof="0" dirty="0"/>
              <a:t>heavily </a:t>
            </a:r>
            <a:r>
              <a:rPr lang="en-IE" sz="2800" noProof="0" dirty="0"/>
              <a:t>dependent on </a:t>
            </a:r>
            <a:r>
              <a:rPr lang="en-IE" sz="2800" b="1" dirty="0"/>
              <a:t>timbre</a:t>
            </a:r>
          </a:p>
          <a:p>
            <a:r>
              <a:rPr lang="en-IE" sz="2800" dirty="0"/>
              <a:t>Moving to </a:t>
            </a:r>
            <a:r>
              <a:rPr lang="en-IE" sz="2800" b="1" dirty="0"/>
              <a:t>Audio:-</a:t>
            </a:r>
          </a:p>
          <a:p>
            <a:pPr lvl="1"/>
            <a:r>
              <a:rPr lang="en-IE" sz="2800" dirty="0"/>
              <a:t>Capture </a:t>
            </a:r>
            <a:r>
              <a:rPr lang="en-IE" sz="2800" b="1" dirty="0"/>
              <a:t>patterns </a:t>
            </a:r>
            <a:r>
              <a:rPr lang="en-IE" sz="2800" dirty="0"/>
              <a:t>and </a:t>
            </a:r>
            <a:r>
              <a:rPr lang="en-IE" sz="2800" b="1" dirty="0"/>
              <a:t>timbre</a:t>
            </a:r>
          </a:p>
          <a:p>
            <a:pPr lvl="1"/>
            <a:r>
              <a:rPr lang="en-IE" sz="2800" dirty="0"/>
              <a:t>Culture, style, performer, engineer/producer.</a:t>
            </a:r>
          </a:p>
          <a:p>
            <a:endParaRPr lang="en-IE" sz="3100" b="1" dirty="0"/>
          </a:p>
        </p:txBody>
      </p:sp>
      <p:sp>
        <p:nvSpPr>
          <p:cNvPr id="3" name="Título 2"/>
          <p:cNvSpPr>
            <a:spLocks noGrp="1"/>
          </p:cNvSpPr>
          <p:nvPr>
            <p:ph type="title"/>
          </p:nvPr>
        </p:nvSpPr>
        <p:spPr/>
        <p:txBody>
          <a:bodyPr/>
          <a:lstStyle/>
          <a:p>
            <a:r>
              <a:rPr lang="en-IE" noProof="0" dirty="0"/>
              <a:t>Symbolic Rhythm Generation - Conclusions</a:t>
            </a:r>
          </a:p>
        </p:txBody>
      </p:sp>
      <p:sp>
        <p:nvSpPr>
          <p:cNvPr id="4" name="Slide Number Placeholder 3">
            <a:extLst>
              <a:ext uri="{FF2B5EF4-FFF2-40B4-BE49-F238E27FC236}">
                <a16:creationId xmlns:a16="http://schemas.microsoft.com/office/drawing/2014/main" id="{CE2F206A-69D3-FF4A-832C-7E0CD83D566C}"/>
              </a:ext>
            </a:extLst>
          </p:cNvPr>
          <p:cNvSpPr>
            <a:spLocks noGrp="1"/>
          </p:cNvSpPr>
          <p:nvPr>
            <p:ph type="sldNum" sz="quarter" idx="4"/>
          </p:nvPr>
        </p:nvSpPr>
        <p:spPr/>
        <p:txBody>
          <a:bodyPr/>
          <a:lstStyle/>
          <a:p>
            <a:fld id="{E696DCD3-46B7-BF4D-8C43-85570FC75805}" type="slidenum">
              <a:rPr lang="es-ES" smtClean="0"/>
              <a:pPr/>
              <a:t>25</a:t>
            </a:fld>
            <a:endParaRPr lang="es-ES" dirty="0"/>
          </a:p>
        </p:txBody>
      </p:sp>
    </p:spTree>
    <p:extLst>
      <p:ext uri="{BB962C8B-B14F-4D97-AF65-F5344CB8AC3E}">
        <p14:creationId xmlns:p14="http://schemas.microsoft.com/office/powerpoint/2010/main" val="24721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IE" noProof="0" dirty="0"/>
              <a:t>Section 3</a:t>
            </a:r>
          </a:p>
        </p:txBody>
      </p:sp>
      <p:grpSp>
        <p:nvGrpSpPr>
          <p:cNvPr id="4" name="Group 3">
            <a:extLst>
              <a:ext uri="{FF2B5EF4-FFF2-40B4-BE49-F238E27FC236}">
                <a16:creationId xmlns:a16="http://schemas.microsoft.com/office/drawing/2014/main" id="{B674908B-09F6-E642-AE23-B98881D644EE}"/>
              </a:ext>
            </a:extLst>
          </p:cNvPr>
          <p:cNvGrpSpPr/>
          <p:nvPr/>
        </p:nvGrpSpPr>
        <p:grpSpPr>
          <a:xfrm>
            <a:off x="1289216" y="4045970"/>
            <a:ext cx="6293019" cy="466988"/>
            <a:chOff x="1219789" y="4269246"/>
            <a:chExt cx="6293019" cy="466988"/>
          </a:xfrm>
        </p:grpSpPr>
        <p:cxnSp>
          <p:nvCxnSpPr>
            <p:cNvPr id="17" name="Straight Connector 16">
              <a:extLst>
                <a:ext uri="{FF2B5EF4-FFF2-40B4-BE49-F238E27FC236}">
                  <a16:creationId xmlns:a16="http://schemas.microsoft.com/office/drawing/2014/main" id="{883027D3-59E2-624B-9AB9-15DD92E2C1B6}"/>
                </a:ext>
              </a:extLst>
            </p:cNvPr>
            <p:cNvCxnSpPr>
              <a:cxnSpLocks/>
              <a:endCxn id="13" idx="6"/>
            </p:cNvCxnSpPr>
            <p:nvPr/>
          </p:nvCxnSpPr>
          <p:spPr>
            <a:xfrm>
              <a:off x="1506075" y="4493447"/>
              <a:ext cx="6006733" cy="16756"/>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D7B5CBDC-4F28-FA46-8BDC-EDA4E822D16C}"/>
                </a:ext>
              </a:extLst>
            </p:cNvPr>
            <p:cNvSpPr/>
            <p:nvPr/>
          </p:nvSpPr>
          <p:spPr>
            <a:xfrm>
              <a:off x="1219789" y="4269246"/>
              <a:ext cx="452062" cy="452062"/>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IE" dirty="0"/>
                <a:t>1</a:t>
              </a:r>
            </a:p>
          </p:txBody>
        </p:sp>
        <p:sp>
          <p:nvSpPr>
            <p:cNvPr id="11" name="Oval 10">
              <a:extLst>
                <a:ext uri="{FF2B5EF4-FFF2-40B4-BE49-F238E27FC236}">
                  <a16:creationId xmlns:a16="http://schemas.microsoft.com/office/drawing/2014/main" id="{C1646E95-7A08-9E4F-9DFF-973637AB9B67}"/>
                </a:ext>
              </a:extLst>
            </p:cNvPr>
            <p:cNvSpPr/>
            <p:nvPr/>
          </p:nvSpPr>
          <p:spPr>
            <a:xfrm>
              <a:off x="3983665" y="4269246"/>
              <a:ext cx="452062" cy="452062"/>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2</a:t>
              </a:r>
            </a:p>
          </p:txBody>
        </p:sp>
        <p:sp>
          <p:nvSpPr>
            <p:cNvPr id="13" name="Oval 12">
              <a:extLst>
                <a:ext uri="{FF2B5EF4-FFF2-40B4-BE49-F238E27FC236}">
                  <a16:creationId xmlns:a16="http://schemas.microsoft.com/office/drawing/2014/main" id="{80A2A8BE-3F66-964A-BBE4-07C8121E2B19}"/>
                </a:ext>
              </a:extLst>
            </p:cNvPr>
            <p:cNvSpPr/>
            <p:nvPr/>
          </p:nvSpPr>
          <p:spPr>
            <a:xfrm>
              <a:off x="7060746" y="4284172"/>
              <a:ext cx="452062" cy="452062"/>
            </a:xfrm>
            <a:prstGeom prst="ellips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3</a:t>
              </a:r>
            </a:p>
          </p:txBody>
        </p:sp>
      </p:grpSp>
      <p:sp>
        <p:nvSpPr>
          <p:cNvPr id="15" name="TextBox 14">
            <a:extLst>
              <a:ext uri="{FF2B5EF4-FFF2-40B4-BE49-F238E27FC236}">
                <a16:creationId xmlns:a16="http://schemas.microsoft.com/office/drawing/2014/main" id="{AA6C41EE-4316-294F-8504-DC61C6D6F37D}"/>
              </a:ext>
            </a:extLst>
          </p:cNvPr>
          <p:cNvSpPr txBox="1"/>
          <p:nvPr/>
        </p:nvSpPr>
        <p:spPr>
          <a:xfrm>
            <a:off x="356227" y="3240973"/>
            <a:ext cx="2179186" cy="369332"/>
          </a:xfrm>
          <a:prstGeom prst="rect">
            <a:avLst/>
          </a:prstGeom>
          <a:noFill/>
        </p:spPr>
        <p:txBody>
          <a:bodyPr wrap="none" rtlCol="0">
            <a:spAutoFit/>
          </a:bodyPr>
          <a:lstStyle/>
          <a:p>
            <a:pPr algn="ctr"/>
            <a:r>
              <a:rPr lang="en-IE" b="1" dirty="0">
                <a:solidFill>
                  <a:schemeClr val="bg1">
                    <a:lumMod val="85000"/>
                  </a:schemeClr>
                </a:solidFill>
              </a:rPr>
              <a:t>Motivations/Context</a:t>
            </a:r>
          </a:p>
        </p:txBody>
      </p:sp>
      <p:sp>
        <p:nvSpPr>
          <p:cNvPr id="20" name="TextBox 19">
            <a:extLst>
              <a:ext uri="{FF2B5EF4-FFF2-40B4-BE49-F238E27FC236}">
                <a16:creationId xmlns:a16="http://schemas.microsoft.com/office/drawing/2014/main" id="{B5BC8623-93B7-9E46-91B4-8DC4FF445DE5}"/>
              </a:ext>
            </a:extLst>
          </p:cNvPr>
          <p:cNvSpPr txBox="1"/>
          <p:nvPr/>
        </p:nvSpPr>
        <p:spPr>
          <a:xfrm>
            <a:off x="3398756" y="3206021"/>
            <a:ext cx="2073941" cy="646331"/>
          </a:xfrm>
          <a:prstGeom prst="rect">
            <a:avLst/>
          </a:prstGeom>
          <a:noFill/>
        </p:spPr>
        <p:txBody>
          <a:bodyPr wrap="square" rtlCol="0">
            <a:spAutoFit/>
          </a:bodyPr>
          <a:lstStyle/>
          <a:p>
            <a:pPr algn="ctr"/>
            <a:r>
              <a:rPr lang="en-IE" b="1" dirty="0">
                <a:solidFill>
                  <a:schemeClr val="bg1">
                    <a:lumMod val="85000"/>
                  </a:schemeClr>
                </a:solidFill>
              </a:rPr>
              <a:t>Symbolic Rhythm </a:t>
            </a:r>
          </a:p>
          <a:p>
            <a:pPr algn="ctr"/>
            <a:r>
              <a:rPr lang="en-IE" b="1" dirty="0">
                <a:solidFill>
                  <a:schemeClr val="bg1">
                    <a:lumMod val="85000"/>
                  </a:schemeClr>
                </a:solidFill>
              </a:rPr>
              <a:t>Generation</a:t>
            </a:r>
          </a:p>
        </p:txBody>
      </p:sp>
      <p:sp>
        <p:nvSpPr>
          <p:cNvPr id="21" name="TextBox 20">
            <a:extLst>
              <a:ext uri="{FF2B5EF4-FFF2-40B4-BE49-F238E27FC236}">
                <a16:creationId xmlns:a16="http://schemas.microsoft.com/office/drawing/2014/main" id="{09666C69-7B7F-9F43-B3A9-20EA4E6CFD0B}"/>
              </a:ext>
            </a:extLst>
          </p:cNvPr>
          <p:cNvSpPr txBox="1"/>
          <p:nvPr/>
        </p:nvSpPr>
        <p:spPr>
          <a:xfrm>
            <a:off x="5869753" y="3217790"/>
            <a:ext cx="2760564" cy="707886"/>
          </a:xfrm>
          <a:prstGeom prst="rect">
            <a:avLst/>
          </a:prstGeom>
          <a:noFill/>
        </p:spPr>
        <p:txBody>
          <a:bodyPr wrap="none" rtlCol="0">
            <a:spAutoFit/>
          </a:bodyPr>
          <a:lstStyle/>
          <a:p>
            <a:pPr algn="ctr"/>
            <a:r>
              <a:rPr lang="en-IE" sz="2000" b="1" dirty="0"/>
              <a:t>Exploring </a:t>
            </a:r>
          </a:p>
          <a:p>
            <a:pPr algn="ctr"/>
            <a:r>
              <a:rPr lang="en-IE" sz="2000" b="1" dirty="0"/>
              <a:t>Concatenative Synthesis</a:t>
            </a:r>
          </a:p>
        </p:txBody>
      </p:sp>
      <p:pic>
        <p:nvPicPr>
          <p:cNvPr id="24" name="Picture 23">
            <a:extLst>
              <a:ext uri="{FF2B5EF4-FFF2-40B4-BE49-F238E27FC236}">
                <a16:creationId xmlns:a16="http://schemas.microsoft.com/office/drawing/2014/main" id="{4E907EFC-DE7C-2648-9D5F-7532520AB3A7}"/>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03641" y="1667164"/>
            <a:ext cx="1005605" cy="1421368"/>
          </a:xfrm>
          <a:prstGeom prst="rect">
            <a:avLst/>
          </a:prstGeom>
        </p:spPr>
      </p:pic>
      <p:pic>
        <p:nvPicPr>
          <p:cNvPr id="26" name="Picture 25">
            <a:extLst>
              <a:ext uri="{FF2B5EF4-FFF2-40B4-BE49-F238E27FC236}">
                <a16:creationId xmlns:a16="http://schemas.microsoft.com/office/drawing/2014/main" id="{711F8061-E310-504E-9194-49D484F3C31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454185" y="1731231"/>
            <a:ext cx="894046" cy="1263685"/>
          </a:xfrm>
          <a:prstGeom prst="rect">
            <a:avLst/>
          </a:prstGeom>
        </p:spPr>
      </p:pic>
      <p:pic>
        <p:nvPicPr>
          <p:cNvPr id="28" name="Picture 27">
            <a:extLst>
              <a:ext uri="{FF2B5EF4-FFF2-40B4-BE49-F238E27FC236}">
                <a16:creationId xmlns:a16="http://schemas.microsoft.com/office/drawing/2014/main" id="{E3A9B576-BA9B-7A4F-8971-AF89B20C7BB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4090" y="1213697"/>
            <a:ext cx="1431870" cy="2027276"/>
          </a:xfrm>
          <a:prstGeom prst="rect">
            <a:avLst/>
          </a:prstGeom>
        </p:spPr>
      </p:pic>
      <p:pic>
        <p:nvPicPr>
          <p:cNvPr id="29" name="Picture 28">
            <a:extLst>
              <a:ext uri="{FF2B5EF4-FFF2-40B4-BE49-F238E27FC236}">
                <a16:creationId xmlns:a16="http://schemas.microsoft.com/office/drawing/2014/main" id="{B121292E-DD8D-ED47-AFFF-2A80367D0AF8}"/>
              </a:ext>
            </a:extLst>
          </p:cNvPr>
          <p:cNvPicPr>
            <a:picLocks noChangeAspect="1"/>
          </p:cNvPicPr>
          <p:nvPr/>
        </p:nvPicPr>
        <p:blipFill>
          <a:blip r:embed="rId5"/>
          <a:stretch>
            <a:fillRect/>
          </a:stretch>
        </p:blipFill>
        <p:spPr>
          <a:xfrm>
            <a:off x="7370165" y="1459328"/>
            <a:ext cx="1007216" cy="1527282"/>
          </a:xfrm>
          <a:prstGeom prst="rect">
            <a:avLst/>
          </a:prstGeom>
        </p:spPr>
      </p:pic>
      <p:pic>
        <p:nvPicPr>
          <p:cNvPr id="31" name="Picture 30">
            <a:extLst>
              <a:ext uri="{FF2B5EF4-FFF2-40B4-BE49-F238E27FC236}">
                <a16:creationId xmlns:a16="http://schemas.microsoft.com/office/drawing/2014/main" id="{3E18DF89-EE99-F845-B2EA-CFB2087103D5}"/>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455607" y="1731231"/>
            <a:ext cx="900880" cy="1206316"/>
          </a:xfrm>
          <a:prstGeom prst="rect">
            <a:avLst/>
          </a:prstGeom>
        </p:spPr>
      </p:pic>
      <p:sp>
        <p:nvSpPr>
          <p:cNvPr id="33" name="TextBox 32">
            <a:extLst>
              <a:ext uri="{FF2B5EF4-FFF2-40B4-BE49-F238E27FC236}">
                <a16:creationId xmlns:a16="http://schemas.microsoft.com/office/drawing/2014/main" id="{364234A6-EE6B-D945-9108-90C600E97F4F}"/>
              </a:ext>
            </a:extLst>
          </p:cNvPr>
          <p:cNvSpPr txBox="1"/>
          <p:nvPr/>
        </p:nvSpPr>
        <p:spPr>
          <a:xfrm>
            <a:off x="242446" y="4599069"/>
            <a:ext cx="2406300" cy="1077218"/>
          </a:xfrm>
          <a:prstGeom prst="rect">
            <a:avLst/>
          </a:prstGeom>
          <a:noFill/>
        </p:spPr>
        <p:txBody>
          <a:bodyPr wrap="none" rtlCol="0">
            <a:spAutoFit/>
          </a:bodyPr>
          <a:lstStyle/>
          <a:p>
            <a:pPr marL="285750" indent="-285750">
              <a:buFont typeface="Arial" panose="020B0604020202020204" pitchFamily="34" charset="0"/>
              <a:buChar char="•"/>
            </a:pPr>
            <a:r>
              <a:rPr lang="en-IE" sz="1600" dirty="0">
                <a:solidFill>
                  <a:schemeClr val="bg1">
                    <a:lumMod val="85000"/>
                  </a:schemeClr>
                </a:solidFill>
              </a:rPr>
              <a:t>Electronic Dance Music</a:t>
            </a:r>
          </a:p>
          <a:p>
            <a:pPr marL="285750" indent="-285750">
              <a:buFont typeface="Arial" panose="020B0604020202020204" pitchFamily="34" charset="0"/>
              <a:buChar char="•"/>
            </a:pPr>
            <a:r>
              <a:rPr lang="en-IE" sz="1600" dirty="0" err="1">
                <a:solidFill>
                  <a:schemeClr val="bg1">
                    <a:lumMod val="85000"/>
                  </a:schemeClr>
                </a:solidFill>
              </a:rPr>
              <a:t>GiantSteps</a:t>
            </a:r>
            <a:r>
              <a:rPr lang="en-IE" sz="1600" dirty="0">
                <a:solidFill>
                  <a:schemeClr val="bg1">
                    <a:lumMod val="85000"/>
                  </a:schemeClr>
                </a:solidFill>
              </a:rPr>
              <a:t> Project</a:t>
            </a:r>
          </a:p>
          <a:p>
            <a:pPr marL="285750" indent="-285750">
              <a:buFont typeface="Arial" panose="020B0604020202020204" pitchFamily="34" charset="0"/>
              <a:buChar char="•"/>
            </a:pPr>
            <a:r>
              <a:rPr lang="en-IE" sz="1600" dirty="0">
                <a:solidFill>
                  <a:schemeClr val="bg1">
                    <a:lumMod val="85000"/>
                  </a:schemeClr>
                </a:solidFill>
              </a:rPr>
              <a:t>Goals</a:t>
            </a:r>
          </a:p>
          <a:p>
            <a:pPr marL="285750" indent="-285750">
              <a:buFont typeface="Arial" panose="020B0604020202020204" pitchFamily="34" charset="0"/>
              <a:buChar char="•"/>
            </a:pPr>
            <a:endParaRPr lang="en-IE" sz="1600" dirty="0">
              <a:solidFill>
                <a:schemeClr val="bg1">
                  <a:lumMod val="85000"/>
                </a:schemeClr>
              </a:solidFill>
            </a:endParaRPr>
          </a:p>
        </p:txBody>
      </p:sp>
      <p:sp>
        <p:nvSpPr>
          <p:cNvPr id="34" name="TextBox 33">
            <a:extLst>
              <a:ext uri="{FF2B5EF4-FFF2-40B4-BE49-F238E27FC236}">
                <a16:creationId xmlns:a16="http://schemas.microsoft.com/office/drawing/2014/main" id="{31846C06-0AEB-F548-99EA-5A396DB09309}"/>
              </a:ext>
            </a:extLst>
          </p:cNvPr>
          <p:cNvSpPr txBox="1"/>
          <p:nvPr/>
        </p:nvSpPr>
        <p:spPr>
          <a:xfrm>
            <a:off x="3038665" y="4600800"/>
            <a:ext cx="2890899" cy="1323439"/>
          </a:xfrm>
          <a:prstGeom prst="rect">
            <a:avLst/>
          </a:prstGeom>
          <a:noFill/>
        </p:spPr>
        <p:txBody>
          <a:bodyPr wrap="square" rtlCol="0">
            <a:spAutoFit/>
          </a:bodyPr>
          <a:lstStyle/>
          <a:p>
            <a:pPr marL="285750" indent="-285750">
              <a:buFont typeface="Arial" panose="020B0604020202020204" pitchFamily="34" charset="0"/>
              <a:buChar char="•"/>
            </a:pPr>
            <a:r>
              <a:rPr lang="en-IE" sz="1600" dirty="0">
                <a:solidFill>
                  <a:schemeClr val="bg1">
                    <a:lumMod val="85000"/>
                  </a:schemeClr>
                </a:solidFill>
              </a:rPr>
              <a:t>State of the Art</a:t>
            </a:r>
          </a:p>
          <a:p>
            <a:pPr marL="285750" indent="-285750">
              <a:buFont typeface="Arial" panose="020B0604020202020204" pitchFamily="34" charset="0"/>
              <a:buChar char="•"/>
            </a:pPr>
            <a:r>
              <a:rPr lang="en-IE" sz="1600" dirty="0">
                <a:solidFill>
                  <a:schemeClr val="bg1">
                    <a:lumMod val="85000"/>
                  </a:schemeClr>
                </a:solidFill>
              </a:rPr>
              <a:t>A genetic algorithm with rhythm similarity knowledge</a:t>
            </a:r>
          </a:p>
          <a:p>
            <a:pPr marL="285750" indent="-285750">
              <a:buFont typeface="Arial" panose="020B0604020202020204" pitchFamily="34" charset="0"/>
              <a:buChar char="•"/>
            </a:pPr>
            <a:r>
              <a:rPr lang="en-IE" sz="1600" dirty="0">
                <a:solidFill>
                  <a:schemeClr val="bg1">
                    <a:lumMod val="85000"/>
                  </a:schemeClr>
                </a:solidFill>
              </a:rPr>
              <a:t>Evaluation and Criticisms</a:t>
            </a:r>
          </a:p>
          <a:p>
            <a:pPr marL="285750" indent="-285750">
              <a:buFont typeface="Arial" panose="020B0604020202020204" pitchFamily="34" charset="0"/>
              <a:buChar char="•"/>
            </a:pPr>
            <a:endParaRPr lang="en-IE" sz="1600" dirty="0">
              <a:solidFill>
                <a:schemeClr val="bg1">
                  <a:lumMod val="85000"/>
                </a:schemeClr>
              </a:solidFill>
            </a:endParaRPr>
          </a:p>
        </p:txBody>
      </p:sp>
      <p:sp>
        <p:nvSpPr>
          <p:cNvPr id="36" name="TextBox 35">
            <a:extLst>
              <a:ext uri="{FF2B5EF4-FFF2-40B4-BE49-F238E27FC236}">
                <a16:creationId xmlns:a16="http://schemas.microsoft.com/office/drawing/2014/main" id="{3CEBF29E-AEB6-DC48-BEAB-FFF426538B16}"/>
              </a:ext>
            </a:extLst>
          </p:cNvPr>
          <p:cNvSpPr txBox="1"/>
          <p:nvPr/>
        </p:nvSpPr>
        <p:spPr>
          <a:xfrm>
            <a:off x="5929564" y="4599069"/>
            <a:ext cx="3262429" cy="1477328"/>
          </a:xfrm>
          <a:prstGeom prst="rect">
            <a:avLst/>
          </a:prstGeom>
          <a:noFill/>
        </p:spPr>
        <p:txBody>
          <a:bodyPr wrap="square" rtlCol="0">
            <a:spAutoFit/>
          </a:bodyPr>
          <a:lstStyle/>
          <a:p>
            <a:pPr marL="285750" indent="-285750">
              <a:buFont typeface="Arial" panose="020B0604020202020204" pitchFamily="34" charset="0"/>
              <a:buChar char="•"/>
            </a:pPr>
            <a:r>
              <a:rPr lang="en-IE" dirty="0"/>
              <a:t>State of the Art</a:t>
            </a:r>
          </a:p>
          <a:p>
            <a:pPr marL="285750" indent="-285750">
              <a:buFont typeface="Arial" panose="020B0604020202020204" pitchFamily="34" charset="0"/>
              <a:buChar char="•"/>
            </a:pPr>
            <a:r>
              <a:rPr lang="en-IE" dirty="0"/>
              <a:t>Algorithmic Techniques</a:t>
            </a:r>
          </a:p>
          <a:p>
            <a:pPr marL="285750" indent="-285750">
              <a:buFont typeface="Arial" panose="020B0604020202020204" pitchFamily="34" charset="0"/>
              <a:buChar char="•"/>
            </a:pPr>
            <a:r>
              <a:rPr lang="en-IE" dirty="0"/>
              <a:t>Improvements for timbre analysis and HMM unit selection</a:t>
            </a:r>
          </a:p>
        </p:txBody>
      </p:sp>
      <p:sp>
        <p:nvSpPr>
          <p:cNvPr id="2" name="Slide Number Placeholder 1">
            <a:extLst>
              <a:ext uri="{FF2B5EF4-FFF2-40B4-BE49-F238E27FC236}">
                <a16:creationId xmlns:a16="http://schemas.microsoft.com/office/drawing/2014/main" id="{2AB7AE50-F941-2D4B-A468-66870D5D1688}"/>
              </a:ext>
            </a:extLst>
          </p:cNvPr>
          <p:cNvSpPr>
            <a:spLocks noGrp="1"/>
          </p:cNvSpPr>
          <p:nvPr>
            <p:ph type="sldNum" sz="quarter" idx="4"/>
          </p:nvPr>
        </p:nvSpPr>
        <p:spPr/>
        <p:txBody>
          <a:bodyPr/>
          <a:lstStyle/>
          <a:p>
            <a:fld id="{E696DCD3-46B7-BF4D-8C43-85570FC75805}" type="slidenum">
              <a:rPr lang="es-ES" smtClean="0"/>
              <a:pPr/>
              <a:t>26</a:t>
            </a:fld>
            <a:endParaRPr lang="es-ES" dirty="0"/>
          </a:p>
        </p:txBody>
      </p:sp>
    </p:spTree>
    <p:extLst>
      <p:ext uri="{BB962C8B-B14F-4D97-AF65-F5344CB8AC3E}">
        <p14:creationId xmlns:p14="http://schemas.microsoft.com/office/powerpoint/2010/main" val="78666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457199" y="1477909"/>
            <a:ext cx="8229601" cy="44393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BC0C2D"/>
              </a:buClr>
              <a:buSzPts val="1920"/>
              <a:buFont typeface="Arial"/>
              <a:buChar char="•"/>
            </a:pPr>
            <a:r>
              <a:rPr lang="en-IE" noProof="0" dirty="0"/>
              <a:t>Creating </a:t>
            </a:r>
            <a:r>
              <a:rPr lang="en-IE" b="1" noProof="0" dirty="0"/>
              <a:t>new</a:t>
            </a:r>
            <a:r>
              <a:rPr lang="en-IE" sz="2400" b="0" i="0" u="none" strike="noStrike" cap="none" noProof="0" dirty="0">
                <a:solidFill>
                  <a:srgbClr val="3F3F3F"/>
                </a:solidFill>
                <a:latin typeface="Calibri"/>
                <a:ea typeface="Calibri"/>
                <a:cs typeface="Calibri"/>
                <a:sym typeface="Calibri"/>
              </a:rPr>
              <a:t> sounds by stitching </a:t>
            </a:r>
            <a:r>
              <a:rPr lang="en-IE" sz="2400" b="1" i="0" u="none" strike="noStrike" cap="none" noProof="0" dirty="0">
                <a:solidFill>
                  <a:srgbClr val="3F3F3F"/>
                </a:solidFill>
                <a:latin typeface="Calibri"/>
                <a:ea typeface="Calibri"/>
                <a:cs typeface="Calibri"/>
                <a:sym typeface="Calibri"/>
              </a:rPr>
              <a:t>existing</a:t>
            </a:r>
            <a:r>
              <a:rPr lang="en-IE" sz="2400" b="0" i="0" u="none" strike="noStrike" cap="none" noProof="0" dirty="0">
                <a:solidFill>
                  <a:srgbClr val="3F3F3F"/>
                </a:solidFill>
                <a:latin typeface="Calibri"/>
                <a:ea typeface="Calibri"/>
                <a:cs typeface="Calibri"/>
                <a:sym typeface="Calibri"/>
              </a:rPr>
              <a:t> ones together according to some rules and procedures.</a:t>
            </a:r>
            <a:endParaRPr lang="en-IE" noProof="0" dirty="0"/>
          </a:p>
          <a:p>
            <a:pPr marL="0" marR="0" lvl="0" indent="0" algn="l" rtl="0">
              <a:spcBef>
                <a:spcPts val="0"/>
              </a:spcBef>
              <a:spcAft>
                <a:spcPts val="0"/>
              </a:spcAft>
              <a:buNone/>
            </a:pPr>
            <a:endParaRPr lang="en-IE" noProof="0" dirty="0"/>
          </a:p>
          <a:p>
            <a:pPr marL="342900" marR="0" lvl="0" indent="-342900" algn="l" rtl="0">
              <a:spcBef>
                <a:spcPts val="480"/>
              </a:spcBef>
              <a:spcAft>
                <a:spcPts val="0"/>
              </a:spcAft>
              <a:buClr>
                <a:srgbClr val="BC0C2D"/>
              </a:buClr>
              <a:buSzPts val="1920"/>
              <a:buFont typeface="Arial"/>
              <a:buChar char="•"/>
            </a:pPr>
            <a:r>
              <a:rPr lang="en-IE" noProof="0" dirty="0"/>
              <a:t>Related to Granular Synthesis (Roads 2004).</a:t>
            </a:r>
          </a:p>
          <a:p>
            <a:pPr marL="742950" marR="0" lvl="1" indent="-285750" algn="l" rtl="0">
              <a:spcBef>
                <a:spcPts val="440"/>
              </a:spcBef>
              <a:spcAft>
                <a:spcPts val="0"/>
              </a:spcAft>
              <a:buClr>
                <a:srgbClr val="BC0C2D"/>
              </a:buClr>
              <a:buSzPts val="1760"/>
              <a:buFont typeface="Arial"/>
              <a:buChar char="–"/>
            </a:pPr>
            <a:r>
              <a:rPr lang="en-IE" sz="2200" b="1" i="0" u="none" strike="noStrike" cap="none" noProof="0" dirty="0">
                <a:solidFill>
                  <a:srgbClr val="3F3F3F"/>
                </a:solidFill>
                <a:latin typeface="Calibri"/>
                <a:ea typeface="Calibri"/>
                <a:cs typeface="Calibri"/>
                <a:sym typeface="Calibri"/>
              </a:rPr>
              <a:t>Larger orders of scale</a:t>
            </a:r>
            <a:endParaRPr lang="en-IE" noProof="0" dirty="0"/>
          </a:p>
          <a:p>
            <a:pPr marL="742950" marR="0" lvl="1" indent="-285750" algn="l" rtl="0">
              <a:spcBef>
                <a:spcPts val="440"/>
              </a:spcBef>
              <a:spcAft>
                <a:spcPts val="0"/>
              </a:spcAft>
              <a:buClr>
                <a:srgbClr val="BC0C2D"/>
              </a:buClr>
              <a:buSzPts val="1760"/>
              <a:buFont typeface="Arial"/>
              <a:buChar char="–"/>
            </a:pPr>
            <a:r>
              <a:rPr lang="en-IE" sz="2200" b="1" i="0" u="none" strike="noStrike" cap="none" noProof="0" dirty="0">
                <a:solidFill>
                  <a:srgbClr val="3F3F3F"/>
                </a:solidFill>
                <a:latin typeface="Calibri"/>
                <a:ea typeface="Calibri"/>
                <a:cs typeface="Calibri"/>
                <a:sym typeface="Calibri"/>
              </a:rPr>
              <a:t>Descriptor Based</a:t>
            </a:r>
          </a:p>
          <a:p>
            <a:pPr marL="742950" marR="0" lvl="1" indent="-285750" algn="l" rtl="0">
              <a:spcBef>
                <a:spcPts val="440"/>
              </a:spcBef>
              <a:spcAft>
                <a:spcPts val="0"/>
              </a:spcAft>
              <a:buClr>
                <a:srgbClr val="BC0C2D"/>
              </a:buClr>
              <a:buSzPts val="1760"/>
              <a:buFont typeface="Arial"/>
              <a:buChar char="–"/>
            </a:pPr>
            <a:r>
              <a:rPr lang="en-IE" b="1" noProof="0" dirty="0"/>
              <a:t>Targeted</a:t>
            </a: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p:txBody>
      </p:sp>
      <p:sp>
        <p:nvSpPr>
          <p:cNvPr id="100" name="Shape 100"/>
          <p:cNvSpPr txBox="1">
            <a:spLocks noGrp="1"/>
          </p:cNvSpPr>
          <p:nvPr>
            <p:ph type="title"/>
          </p:nvPr>
        </p:nvSpPr>
        <p:spPr>
          <a:xfrm>
            <a:off x="457201" y="513991"/>
            <a:ext cx="8229600" cy="7806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sz="3200" b="0" i="0" u="none" strike="noStrike" cap="none" noProof="0" dirty="0">
                <a:solidFill>
                  <a:srgbClr val="CB0029"/>
                </a:solidFill>
                <a:latin typeface="Calibri"/>
                <a:ea typeface="Calibri"/>
                <a:cs typeface="Calibri"/>
                <a:sym typeface="Calibri"/>
              </a:rPr>
              <a:t>Concatenative Synthesis</a:t>
            </a:r>
          </a:p>
        </p:txBody>
      </p:sp>
      <p:sp>
        <p:nvSpPr>
          <p:cNvPr id="101" name="Shape 101"/>
          <p:cNvSpPr txBox="1">
            <a:spLocks noGrp="1"/>
          </p:cNvSpPr>
          <p:nvPr>
            <p:ph type="sldNum" idx="12"/>
          </p:nvPr>
        </p:nvSpPr>
        <p:spPr>
          <a:xfrm>
            <a:off x="6553200" y="6287229"/>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27</a:t>
            </a:fld>
            <a:endParaRPr sz="1200" b="0" i="0" u="none" strike="noStrike" cap="none">
              <a:solidFill>
                <a:srgbClr val="3F3F3F"/>
              </a:solidFill>
              <a:latin typeface="Calibri"/>
              <a:ea typeface="Calibri"/>
              <a:cs typeface="Calibri"/>
              <a:sym typeface="Calibri"/>
            </a:endParaRPr>
          </a:p>
        </p:txBody>
      </p:sp>
      <p:pic>
        <p:nvPicPr>
          <p:cNvPr id="102" name="Shape 10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753800" y="4588800"/>
            <a:ext cx="1690774" cy="1423350"/>
          </a:xfrm>
          <a:prstGeom prst="rect">
            <a:avLst/>
          </a:prstGeom>
          <a:noFill/>
          <a:ln>
            <a:noFill/>
          </a:ln>
        </p:spPr>
      </p:pic>
      <p:pic>
        <p:nvPicPr>
          <p:cNvPr id="103" name="Shape 10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366949" y="3211925"/>
            <a:ext cx="885625" cy="1423350"/>
          </a:xfrm>
          <a:prstGeom prst="rect">
            <a:avLst/>
          </a:prstGeom>
          <a:noFill/>
          <a:ln>
            <a:noFill/>
          </a:ln>
        </p:spPr>
      </p:pic>
      <p:pic>
        <p:nvPicPr>
          <p:cNvPr id="104" name="Shape 10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986050" y="3211925"/>
            <a:ext cx="810875" cy="1423350"/>
          </a:xfrm>
          <a:prstGeom prst="rect">
            <a:avLst/>
          </a:prstGeom>
          <a:noFill/>
          <a:ln>
            <a:noFill/>
          </a:ln>
        </p:spPr>
      </p:pic>
      <p:sp>
        <p:nvSpPr>
          <p:cNvPr id="105" name="Shape 105"/>
          <p:cNvSpPr txBox="1"/>
          <p:nvPr/>
        </p:nvSpPr>
        <p:spPr>
          <a:xfrm>
            <a:off x="6328925" y="3604400"/>
            <a:ext cx="462900" cy="638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3600" b="1"/>
              <a:t>+</a:t>
            </a:r>
            <a:endParaRPr sz="3600" b="1"/>
          </a:p>
          <a:p>
            <a:pPr marL="0" lvl="0" indent="0">
              <a:spcBef>
                <a:spcPts val="0"/>
              </a:spcBef>
              <a:spcAft>
                <a:spcPts val="0"/>
              </a:spcAft>
              <a:buNone/>
            </a:pPr>
            <a:r>
              <a:rPr lang="en-US" sz="3600" b="1"/>
              <a:t>=</a:t>
            </a:r>
            <a:endParaRPr sz="3600" b="1"/>
          </a:p>
        </p:txBody>
      </p:sp>
    </p:spTree>
    <p:extLst>
      <p:ext uri="{BB962C8B-B14F-4D97-AF65-F5344CB8AC3E}">
        <p14:creationId xmlns:p14="http://schemas.microsoft.com/office/powerpoint/2010/main" val="2828090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21B560-35C6-5E41-8308-D50DA398EAA2}"/>
              </a:ext>
            </a:extLst>
          </p:cNvPr>
          <p:cNvSpPr>
            <a:spLocks noGrp="1"/>
          </p:cNvSpPr>
          <p:nvPr>
            <p:ph type="body" idx="1"/>
          </p:nvPr>
        </p:nvSpPr>
        <p:spPr/>
        <p:txBody>
          <a:bodyPr/>
          <a:lstStyle/>
          <a:p>
            <a:r>
              <a:rPr lang="en-IE" dirty="0"/>
              <a:t>Plunderphonics (Oswald, 1985)</a:t>
            </a:r>
          </a:p>
          <a:p>
            <a:pPr lvl="1"/>
            <a:r>
              <a:rPr lang="en-IE" dirty="0"/>
              <a:t>Mashups of existing audio recordings</a:t>
            </a:r>
          </a:p>
          <a:p>
            <a:pPr lvl="1"/>
            <a:endParaRPr lang="en-IE" dirty="0"/>
          </a:p>
          <a:p>
            <a:pPr marL="574040" lvl="1" indent="0">
              <a:buNone/>
            </a:pPr>
            <a:endParaRPr lang="en-IE" dirty="0"/>
          </a:p>
          <a:p>
            <a:r>
              <a:rPr lang="en-IE" dirty="0"/>
              <a:t>Digital Speech Synthesis (Hunt &amp; Black, 1996)</a:t>
            </a:r>
          </a:p>
          <a:p>
            <a:pPr lvl="1"/>
            <a:r>
              <a:rPr lang="en-IE" dirty="0"/>
              <a:t>Unit selection via HMM and Viterbi</a:t>
            </a:r>
          </a:p>
          <a:p>
            <a:pPr lvl="1"/>
            <a:endParaRPr lang="en-IE" dirty="0"/>
          </a:p>
        </p:txBody>
      </p:sp>
      <p:sp>
        <p:nvSpPr>
          <p:cNvPr id="3" name="Title 2">
            <a:extLst>
              <a:ext uri="{FF2B5EF4-FFF2-40B4-BE49-F238E27FC236}">
                <a16:creationId xmlns:a16="http://schemas.microsoft.com/office/drawing/2014/main" id="{9FDDC181-1D38-694C-BB11-31A0D73D6A78}"/>
              </a:ext>
            </a:extLst>
          </p:cNvPr>
          <p:cNvSpPr>
            <a:spLocks noGrp="1"/>
          </p:cNvSpPr>
          <p:nvPr>
            <p:ph type="title"/>
          </p:nvPr>
        </p:nvSpPr>
        <p:spPr/>
        <p:txBody>
          <a:bodyPr/>
          <a:lstStyle/>
          <a:p>
            <a:r>
              <a:rPr lang="en-IE" dirty="0"/>
              <a:t>Antecedents</a:t>
            </a:r>
          </a:p>
        </p:txBody>
      </p:sp>
      <p:sp>
        <p:nvSpPr>
          <p:cNvPr id="4" name="Slide Number Placeholder 3">
            <a:extLst>
              <a:ext uri="{FF2B5EF4-FFF2-40B4-BE49-F238E27FC236}">
                <a16:creationId xmlns:a16="http://schemas.microsoft.com/office/drawing/2014/main" id="{2EC37AB8-5C29-3544-8605-5572AFA7E23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28</a:t>
            </a:fld>
            <a:endParaRPr lang="en-US"/>
          </a:p>
        </p:txBody>
      </p:sp>
      <p:pic>
        <p:nvPicPr>
          <p:cNvPr id="5" name="Shape 113">
            <a:extLst>
              <a:ext uri="{FF2B5EF4-FFF2-40B4-BE49-F238E27FC236}">
                <a16:creationId xmlns:a16="http://schemas.microsoft.com/office/drawing/2014/main" id="{BE3A363E-F344-984E-AD11-79C984F23888}"/>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2647390" y="4029542"/>
            <a:ext cx="3695375" cy="1974975"/>
          </a:xfrm>
          <a:prstGeom prst="rect">
            <a:avLst/>
          </a:prstGeom>
          <a:noFill/>
          <a:ln>
            <a:noFill/>
          </a:ln>
        </p:spPr>
      </p:pic>
      <p:pic>
        <p:nvPicPr>
          <p:cNvPr id="6" name="Shape 114">
            <a:extLst>
              <a:ext uri="{FF2B5EF4-FFF2-40B4-BE49-F238E27FC236}">
                <a16:creationId xmlns:a16="http://schemas.microsoft.com/office/drawing/2014/main" id="{F0CABF6B-ED8E-774E-B7D9-463455E1B9B8}"/>
              </a:ext>
            </a:extLst>
          </p:cNvPr>
          <p:cNvPicPr preferRelativeResize="0"/>
          <p:nvPr/>
        </p:nvPicPr>
        <p:blipFill>
          <a:blip r:embed="rId3">
            <a:alphaModFix/>
          </a:blip>
          <a:stretch>
            <a:fillRect/>
          </a:stretch>
        </p:blipFill>
        <p:spPr>
          <a:xfrm>
            <a:off x="5989661" y="904333"/>
            <a:ext cx="2133600" cy="2133600"/>
          </a:xfrm>
          <a:prstGeom prst="rect">
            <a:avLst/>
          </a:prstGeom>
          <a:noFill/>
          <a:ln>
            <a:noFill/>
          </a:ln>
        </p:spPr>
      </p:pic>
    </p:spTree>
    <p:extLst>
      <p:ext uri="{BB962C8B-B14F-4D97-AF65-F5344CB8AC3E}">
        <p14:creationId xmlns:p14="http://schemas.microsoft.com/office/powerpoint/2010/main" val="2766971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457199" y="1477909"/>
            <a:ext cx="8229600" cy="44394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480"/>
              </a:spcBef>
              <a:spcAft>
                <a:spcPts val="0"/>
              </a:spcAft>
              <a:buClr>
                <a:srgbClr val="BC0C2D"/>
              </a:buClr>
              <a:buSzPts val="1920"/>
              <a:buFont typeface="Arial"/>
              <a:buChar char="•"/>
            </a:pPr>
            <a:r>
              <a:rPr lang="en-IE" noProof="0" dirty="0"/>
              <a:t>Caterpillar (Schwarz, 2000)</a:t>
            </a:r>
          </a:p>
          <a:p>
            <a:pPr marL="742950" marR="0" lvl="1" indent="-285750" algn="l" rtl="0">
              <a:spcBef>
                <a:spcPts val="480"/>
              </a:spcBef>
              <a:spcAft>
                <a:spcPts val="0"/>
              </a:spcAft>
              <a:buSzPts val="1760"/>
              <a:buChar char="–"/>
            </a:pPr>
            <a:r>
              <a:rPr lang="en-IE" noProof="0" dirty="0"/>
              <a:t>Unit Selection Viterbi Algorithm</a:t>
            </a:r>
            <a:br>
              <a:rPr lang="en-IE" noProof="0" dirty="0"/>
            </a:br>
            <a:r>
              <a:rPr lang="en-IE" noProof="0" dirty="0"/>
              <a:t>(HMMs)</a:t>
            </a:r>
          </a:p>
          <a:p>
            <a:pPr marL="742950" marR="0" lvl="1" indent="-285750" algn="l" rtl="0">
              <a:spcBef>
                <a:spcPts val="480"/>
              </a:spcBef>
              <a:spcAft>
                <a:spcPts val="0"/>
              </a:spcAft>
              <a:buSzPts val="1760"/>
              <a:buChar char="–"/>
            </a:pPr>
            <a:r>
              <a:rPr lang="en-IE" dirty="0"/>
              <a:t>Constraint Satisfaction</a:t>
            </a:r>
            <a:endParaRPr lang="en-IE" noProof="0" dirty="0"/>
          </a:p>
          <a:p>
            <a:pPr marL="0" marR="0" lvl="0" indent="0" algn="l" rtl="0">
              <a:spcBef>
                <a:spcPts val="480"/>
              </a:spcBef>
              <a:spcAft>
                <a:spcPts val="0"/>
              </a:spcAft>
              <a:buNone/>
            </a:pPr>
            <a:endParaRPr lang="en-IE" noProof="0" dirty="0"/>
          </a:p>
          <a:p>
            <a:pPr marL="342900" marR="0" lvl="0" indent="-342900" algn="l" rtl="0">
              <a:spcBef>
                <a:spcPts val="480"/>
              </a:spcBef>
              <a:spcAft>
                <a:spcPts val="0"/>
              </a:spcAft>
              <a:buClr>
                <a:srgbClr val="BC0C2D"/>
              </a:buClr>
              <a:buSzPts val="1920"/>
              <a:buFont typeface="Arial"/>
              <a:buChar char="•"/>
            </a:pPr>
            <a:r>
              <a:rPr lang="en-IE" noProof="0" dirty="0" err="1"/>
              <a:t>Musaicing</a:t>
            </a:r>
            <a:r>
              <a:rPr lang="en-IE" noProof="0" dirty="0"/>
              <a:t> (</a:t>
            </a:r>
            <a:r>
              <a:rPr lang="en-IE" noProof="0" dirty="0" err="1"/>
              <a:t>Zils</a:t>
            </a:r>
            <a:r>
              <a:rPr lang="en-IE" noProof="0" dirty="0"/>
              <a:t> &amp; </a:t>
            </a:r>
            <a:r>
              <a:rPr lang="en-IE" noProof="0" dirty="0" err="1"/>
              <a:t>Pachet</a:t>
            </a:r>
            <a:r>
              <a:rPr lang="en-IE" noProof="0" dirty="0"/>
              <a:t> 2001)</a:t>
            </a:r>
          </a:p>
          <a:p>
            <a:pPr marL="742950" marR="0" lvl="1" indent="-285750" algn="l" rtl="0">
              <a:spcBef>
                <a:spcPts val="480"/>
              </a:spcBef>
              <a:spcAft>
                <a:spcPts val="0"/>
              </a:spcAft>
              <a:buSzPts val="1760"/>
              <a:buChar char="–"/>
            </a:pPr>
            <a:r>
              <a:rPr lang="en-IE" noProof="0" dirty="0"/>
              <a:t>Musical </a:t>
            </a:r>
            <a:r>
              <a:rPr lang="en-IE" noProof="0" dirty="0" err="1"/>
              <a:t>Mosaicing</a:t>
            </a:r>
            <a:endParaRPr lang="en-IE" noProof="0" dirty="0"/>
          </a:p>
          <a:p>
            <a:pPr marL="742950" marR="0" lvl="1" indent="-285750" algn="l" rtl="0">
              <a:spcBef>
                <a:spcPts val="480"/>
              </a:spcBef>
              <a:spcAft>
                <a:spcPts val="0"/>
              </a:spcAft>
              <a:buSzPts val="1760"/>
              <a:buChar char="–"/>
            </a:pPr>
            <a:r>
              <a:rPr lang="en-IE" noProof="0" dirty="0"/>
              <a:t>Constraint Satisfaction</a:t>
            </a:r>
          </a:p>
          <a:p>
            <a:pPr marL="1143000" marR="0" lvl="2" indent="-228600" algn="l" rtl="0">
              <a:spcBef>
                <a:spcPts val="480"/>
              </a:spcBef>
              <a:spcAft>
                <a:spcPts val="0"/>
              </a:spcAft>
              <a:buSzPts val="1600"/>
              <a:buChar char="•"/>
            </a:pPr>
            <a:r>
              <a:rPr lang="en-IE" noProof="0" dirty="0"/>
              <a:t>“Mimic” Mode to model a target</a:t>
            </a:r>
          </a:p>
          <a:p>
            <a:pPr marL="1143000" marR="0" lvl="2" indent="-228600" algn="l" rtl="0">
              <a:spcBef>
                <a:spcPts val="480"/>
              </a:spcBef>
              <a:spcAft>
                <a:spcPts val="0"/>
              </a:spcAft>
              <a:buSzPts val="1600"/>
              <a:buChar char="•"/>
            </a:pPr>
            <a:r>
              <a:rPr lang="en-IE" noProof="0" dirty="0"/>
              <a:t>User selectable constraints</a:t>
            </a:r>
          </a:p>
          <a:p>
            <a:pPr marL="0" marR="0" lvl="0" indent="0" algn="l" rtl="0">
              <a:spcBef>
                <a:spcPts val="480"/>
              </a:spcBef>
              <a:spcAft>
                <a:spcPts val="0"/>
              </a:spcAft>
              <a:buNone/>
            </a:pPr>
            <a:endParaRPr lang="en-IE" noProof="0" dirty="0"/>
          </a:p>
          <a:p>
            <a:pPr marL="0" marR="0" lvl="0" indent="0" algn="l" rtl="0">
              <a:spcBef>
                <a:spcPts val="480"/>
              </a:spcBef>
              <a:spcAft>
                <a:spcPts val="0"/>
              </a:spcAft>
              <a:buClr>
                <a:srgbClr val="BC0C2D"/>
              </a:buClr>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p:txBody>
      </p:sp>
      <p:sp>
        <p:nvSpPr>
          <p:cNvPr id="120" name="Shape 120"/>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Early Digital Musical Concatenative Synthesis</a:t>
            </a:r>
            <a:endParaRPr lang="en-IE" sz="3200" b="0" i="0" u="none" strike="noStrike" cap="none" noProof="0" dirty="0">
              <a:solidFill>
                <a:srgbClr val="CB0029"/>
              </a:solidFill>
              <a:latin typeface="Calibri"/>
              <a:ea typeface="Calibri"/>
              <a:cs typeface="Calibri"/>
              <a:sym typeface="Calibri"/>
            </a:endParaRPr>
          </a:p>
        </p:txBody>
      </p:sp>
      <p:sp>
        <p:nvSpPr>
          <p:cNvPr id="121" name="Shape 121"/>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29</a:t>
            </a:fld>
            <a:endParaRPr sz="1200" b="0" i="0" u="none" strike="noStrike" cap="none">
              <a:solidFill>
                <a:srgbClr val="3F3F3F"/>
              </a:solidFill>
              <a:latin typeface="Calibri"/>
              <a:ea typeface="Calibri"/>
              <a:cs typeface="Calibri"/>
              <a:sym typeface="Calibri"/>
            </a:endParaRPr>
          </a:p>
        </p:txBody>
      </p:sp>
      <p:pic>
        <p:nvPicPr>
          <p:cNvPr id="122" name="Shape 122"/>
          <p:cNvPicPr preferRelativeResize="0"/>
          <p:nvPr/>
        </p:nvPicPr>
        <p:blipFill>
          <a:blip r:embed="rId3">
            <a:alphaModFix/>
          </a:blip>
          <a:stretch>
            <a:fillRect/>
          </a:stretch>
        </p:blipFill>
        <p:spPr>
          <a:xfrm>
            <a:off x="5258102" y="1294591"/>
            <a:ext cx="3693050" cy="2818975"/>
          </a:xfrm>
          <a:prstGeom prst="rect">
            <a:avLst/>
          </a:prstGeom>
          <a:noFill/>
          <a:ln>
            <a:noFill/>
          </a:ln>
        </p:spPr>
      </p:pic>
    </p:spTree>
    <p:extLst>
      <p:ext uri="{BB962C8B-B14F-4D97-AF65-F5344CB8AC3E}">
        <p14:creationId xmlns:p14="http://schemas.microsoft.com/office/powerpoint/2010/main" val="2317179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08793A-F330-4A4C-AF27-A6160EAC53E9}"/>
              </a:ext>
            </a:extLst>
          </p:cNvPr>
          <p:cNvSpPr>
            <a:spLocks noGrp="1"/>
          </p:cNvSpPr>
          <p:nvPr>
            <p:ph type="title"/>
          </p:nvPr>
        </p:nvSpPr>
        <p:spPr/>
        <p:txBody>
          <a:bodyPr/>
          <a:lstStyle/>
          <a:p>
            <a:r>
              <a:rPr lang="en-IE" noProof="0" dirty="0"/>
              <a:t>Dance Music Examples</a:t>
            </a:r>
          </a:p>
        </p:txBody>
      </p:sp>
      <p:sp>
        <p:nvSpPr>
          <p:cNvPr id="4" name="Slide Number Placeholder 3">
            <a:extLst>
              <a:ext uri="{FF2B5EF4-FFF2-40B4-BE49-F238E27FC236}">
                <a16:creationId xmlns:a16="http://schemas.microsoft.com/office/drawing/2014/main" id="{92223E64-F31F-D544-B685-513982555E63}"/>
              </a:ext>
            </a:extLst>
          </p:cNvPr>
          <p:cNvSpPr>
            <a:spLocks noGrp="1"/>
          </p:cNvSpPr>
          <p:nvPr>
            <p:ph type="sldNum" sz="quarter" idx="4"/>
          </p:nvPr>
        </p:nvSpPr>
        <p:spPr/>
        <p:txBody>
          <a:bodyPr/>
          <a:lstStyle/>
          <a:p>
            <a:fld id="{E696DCD3-46B7-BF4D-8C43-85570FC75805}" type="slidenum">
              <a:rPr lang="es-ES" smtClean="0"/>
              <a:pPr/>
              <a:t>3</a:t>
            </a:fld>
            <a:endParaRPr lang="es-ES" dirty="0"/>
          </a:p>
        </p:txBody>
      </p:sp>
      <p:sp>
        <p:nvSpPr>
          <p:cNvPr id="6" name="Text Placeholder 1">
            <a:extLst>
              <a:ext uri="{FF2B5EF4-FFF2-40B4-BE49-F238E27FC236}">
                <a16:creationId xmlns:a16="http://schemas.microsoft.com/office/drawing/2014/main" id="{C13A457A-5E8E-2444-9C7C-3DE122BD1C2A}"/>
              </a:ext>
            </a:extLst>
          </p:cNvPr>
          <p:cNvSpPr>
            <a:spLocks noGrp="1"/>
          </p:cNvSpPr>
          <p:nvPr>
            <p:ph type="body" sz="quarter" idx="10"/>
          </p:nvPr>
        </p:nvSpPr>
        <p:spPr>
          <a:xfrm>
            <a:off x="457199" y="1385312"/>
            <a:ext cx="8229601" cy="4439350"/>
          </a:xfrm>
        </p:spPr>
        <p:txBody>
          <a:bodyPr anchor="ctr"/>
          <a:lstStyle/>
          <a:p>
            <a:pPr marL="0" indent="0" algn="ctr">
              <a:buNone/>
            </a:pPr>
            <a:r>
              <a:rPr lang="en-IE" b="1" noProof="0" dirty="0"/>
              <a:t>(Video on filesystem)</a:t>
            </a:r>
          </a:p>
        </p:txBody>
      </p:sp>
    </p:spTree>
    <p:extLst>
      <p:ext uri="{BB962C8B-B14F-4D97-AF65-F5344CB8AC3E}">
        <p14:creationId xmlns:p14="http://schemas.microsoft.com/office/powerpoint/2010/main" val="302845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sz="3200" b="0" i="0" u="none" strike="noStrike" cap="none" noProof="0" dirty="0">
                <a:solidFill>
                  <a:srgbClr val="CB0029"/>
                </a:solidFill>
                <a:latin typeface="Calibri"/>
                <a:ea typeface="Calibri"/>
                <a:cs typeface="Calibri"/>
                <a:sym typeface="Calibri"/>
              </a:rPr>
              <a:t>State of The Art – 2D Timbre Spaces</a:t>
            </a:r>
          </a:p>
        </p:txBody>
      </p:sp>
      <p:sp>
        <p:nvSpPr>
          <p:cNvPr id="128" name="Shape 128"/>
          <p:cNvSpPr txBox="1">
            <a:spLocks noGrp="1"/>
          </p:cNvSpPr>
          <p:nvPr>
            <p:ph type="sldNum" idx="12"/>
          </p:nvPr>
        </p:nvSpPr>
        <p:spPr>
          <a:xfrm>
            <a:off x="6553200" y="6287229"/>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30</a:t>
            </a:fld>
            <a:endParaRPr sz="1200" b="0" i="0" u="none" strike="noStrike" cap="none">
              <a:solidFill>
                <a:srgbClr val="3F3F3F"/>
              </a:solidFill>
              <a:latin typeface="Calibri"/>
              <a:ea typeface="Calibri"/>
              <a:cs typeface="Calibri"/>
              <a:sym typeface="Calibri"/>
            </a:endParaRPr>
          </a:p>
        </p:txBody>
      </p:sp>
      <p:pic>
        <p:nvPicPr>
          <p:cNvPr id="129" name="Shape 129"/>
          <p:cNvPicPr preferRelativeResize="0"/>
          <p:nvPr/>
        </p:nvPicPr>
        <p:blipFill rotWithShape="1">
          <a:blip r:embed="rId3">
            <a:alphaModFix/>
          </a:blip>
          <a:srcRect/>
          <a:stretch/>
        </p:blipFill>
        <p:spPr>
          <a:xfrm>
            <a:off x="1991650" y="1656325"/>
            <a:ext cx="5068800" cy="3892200"/>
          </a:xfrm>
          <a:prstGeom prst="rect">
            <a:avLst/>
          </a:prstGeom>
          <a:noFill/>
          <a:ln>
            <a:noFill/>
          </a:ln>
        </p:spPr>
      </p:pic>
      <p:sp>
        <p:nvSpPr>
          <p:cNvPr id="130" name="Shape 130"/>
          <p:cNvSpPr txBox="1"/>
          <p:nvPr/>
        </p:nvSpPr>
        <p:spPr>
          <a:xfrm>
            <a:off x="5248405" y="5634191"/>
            <a:ext cx="3807912" cy="4886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C0C2D"/>
              </a:buClr>
              <a:buFont typeface="Arial"/>
              <a:buNone/>
            </a:pPr>
            <a:r>
              <a:rPr lang="en-US" sz="2400" b="0" i="0" u="none" strike="noStrike" cap="none">
                <a:solidFill>
                  <a:srgbClr val="3F3F3F"/>
                </a:solidFill>
                <a:latin typeface="Calibri"/>
                <a:ea typeface="Calibri"/>
                <a:cs typeface="Calibri"/>
                <a:sym typeface="Calibri"/>
              </a:rPr>
              <a:t>EarGram (Bernardes, 2014)</a:t>
            </a:r>
            <a:endParaRPr sz="2400" b="0" i="0" u="none" strike="noStrike" cap="none">
              <a:solidFill>
                <a:srgbClr val="3F3F3F"/>
              </a:solidFill>
              <a:latin typeface="Calibri"/>
              <a:ea typeface="Calibri"/>
              <a:cs typeface="Calibri"/>
              <a:sym typeface="Calibri"/>
            </a:endParaRPr>
          </a:p>
        </p:txBody>
      </p:sp>
      <p:sp>
        <p:nvSpPr>
          <p:cNvPr id="131" name="Shape 131"/>
          <p:cNvSpPr txBox="1"/>
          <p:nvPr/>
        </p:nvSpPr>
        <p:spPr>
          <a:xfrm>
            <a:off x="87683" y="5634191"/>
            <a:ext cx="4422672" cy="4886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C0C2D"/>
              </a:buClr>
              <a:buFont typeface="Arial"/>
              <a:buNone/>
            </a:pPr>
            <a:r>
              <a:rPr lang="en-US" sz="2400" b="0" i="0" u="none" strike="noStrike" cap="none">
                <a:solidFill>
                  <a:srgbClr val="3F3F3F"/>
                </a:solidFill>
                <a:latin typeface="Calibri"/>
                <a:ea typeface="Calibri"/>
                <a:cs typeface="Calibri"/>
                <a:sym typeface="Calibri"/>
              </a:rPr>
              <a:t>AudioGarden (Frisson et al., 2010)</a:t>
            </a:r>
            <a:endParaRPr sz="2400" b="0" i="0" u="none" strike="noStrike" cap="none">
              <a:solidFill>
                <a:srgbClr val="3F3F3F"/>
              </a:solidFill>
              <a:latin typeface="Calibri"/>
              <a:ea typeface="Calibri"/>
              <a:cs typeface="Calibri"/>
              <a:sym typeface="Calibri"/>
            </a:endParaRPr>
          </a:p>
        </p:txBody>
      </p:sp>
      <p:sp>
        <p:nvSpPr>
          <p:cNvPr id="132" name="Shape 132"/>
          <p:cNvSpPr txBox="1">
            <a:spLocks noGrp="1"/>
          </p:cNvSpPr>
          <p:nvPr>
            <p:ph type="body" idx="1"/>
          </p:nvPr>
        </p:nvSpPr>
        <p:spPr>
          <a:xfrm>
            <a:off x="2992713" y="1081959"/>
            <a:ext cx="3158575" cy="48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BC0C2D"/>
              </a:buClr>
              <a:buFont typeface="Arial"/>
              <a:buNone/>
            </a:pPr>
            <a:r>
              <a:rPr lang="en-IE" sz="2400" b="0" i="0" u="none" strike="noStrike" cap="none" noProof="0" dirty="0" err="1">
                <a:solidFill>
                  <a:srgbClr val="3F3F3F"/>
                </a:solidFill>
                <a:latin typeface="Calibri"/>
                <a:ea typeface="Calibri"/>
                <a:cs typeface="Calibri"/>
                <a:sym typeface="Calibri"/>
              </a:rPr>
              <a:t>CatArT</a:t>
            </a:r>
            <a:r>
              <a:rPr lang="en-IE" sz="2400" b="0" i="0" u="none" strike="noStrike" cap="none" noProof="0" dirty="0">
                <a:solidFill>
                  <a:srgbClr val="3F3F3F"/>
                </a:solidFill>
                <a:latin typeface="Calibri"/>
                <a:ea typeface="Calibri"/>
                <a:cs typeface="Calibri"/>
                <a:sym typeface="Calibri"/>
              </a:rPr>
              <a:t> (Schwarz, 2006)</a:t>
            </a:r>
            <a:endParaRPr lang="en-IE" noProof="0" dirty="0"/>
          </a:p>
        </p:txBody>
      </p:sp>
    </p:spTree>
    <p:extLst>
      <p:ext uri="{BB962C8B-B14F-4D97-AF65-F5344CB8AC3E}">
        <p14:creationId xmlns:p14="http://schemas.microsoft.com/office/powerpoint/2010/main" val="106430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IE" noProof="0" dirty="0"/>
              <a:t>Concatenative Synthesis Stages and Theory</a:t>
            </a:r>
          </a:p>
        </p:txBody>
      </p:sp>
      <p:sp>
        <p:nvSpPr>
          <p:cNvPr id="21" name="Slide Number Placeholder 20">
            <a:extLst>
              <a:ext uri="{FF2B5EF4-FFF2-40B4-BE49-F238E27FC236}">
                <a16:creationId xmlns:a16="http://schemas.microsoft.com/office/drawing/2014/main" id="{C0008E1D-FFF9-9B4B-B214-7425C6BD4BDE}"/>
              </a:ext>
            </a:extLst>
          </p:cNvPr>
          <p:cNvSpPr>
            <a:spLocks noGrp="1"/>
          </p:cNvSpPr>
          <p:nvPr>
            <p:ph type="sldNum" sz="quarter" idx="4"/>
          </p:nvPr>
        </p:nvSpPr>
        <p:spPr/>
        <p:txBody>
          <a:bodyPr/>
          <a:lstStyle/>
          <a:p>
            <a:fld id="{E696DCD3-46B7-BF4D-8C43-85570FC75805}" type="slidenum">
              <a:rPr lang="es-ES" smtClean="0"/>
              <a:pPr/>
              <a:t>31</a:t>
            </a:fld>
            <a:endParaRPr lang="es-ES" dirty="0"/>
          </a:p>
        </p:txBody>
      </p:sp>
      <p:pic>
        <p:nvPicPr>
          <p:cNvPr id="16" name="Picture 15">
            <a:extLst>
              <a:ext uri="{FF2B5EF4-FFF2-40B4-BE49-F238E27FC236}">
                <a16:creationId xmlns:a16="http://schemas.microsoft.com/office/drawing/2014/main" id="{E2AD56E1-828D-954B-B7F2-A3CE1A2DE33B}"/>
              </a:ext>
            </a:extLst>
          </p:cNvPr>
          <p:cNvPicPr>
            <a:picLocks noChangeAspect="1"/>
          </p:cNvPicPr>
          <p:nvPr/>
        </p:nvPicPr>
        <p:blipFill>
          <a:blip r:embed="rId3"/>
          <a:stretch>
            <a:fillRect/>
          </a:stretch>
        </p:blipFill>
        <p:spPr>
          <a:xfrm>
            <a:off x="6330343" y="1842388"/>
            <a:ext cx="2540059" cy="2059153"/>
          </a:xfrm>
          <a:prstGeom prst="rect">
            <a:avLst/>
          </a:prstGeom>
        </p:spPr>
      </p:pic>
      <p:sp>
        <p:nvSpPr>
          <p:cNvPr id="15" name="TextBox 14">
            <a:extLst>
              <a:ext uri="{FF2B5EF4-FFF2-40B4-BE49-F238E27FC236}">
                <a16:creationId xmlns:a16="http://schemas.microsoft.com/office/drawing/2014/main" id="{281A6958-668F-F54D-A58D-CC062886A5CC}"/>
              </a:ext>
            </a:extLst>
          </p:cNvPr>
          <p:cNvSpPr txBox="1"/>
          <p:nvPr/>
        </p:nvSpPr>
        <p:spPr>
          <a:xfrm>
            <a:off x="133562" y="4299831"/>
            <a:ext cx="2841266" cy="1200329"/>
          </a:xfrm>
          <a:prstGeom prst="rect">
            <a:avLst/>
          </a:prstGeom>
          <a:noFill/>
        </p:spPr>
        <p:txBody>
          <a:bodyPr wrap="square" rtlCol="0">
            <a:spAutoFit/>
          </a:bodyPr>
          <a:lstStyle/>
          <a:p>
            <a:pPr algn="ctr"/>
            <a:r>
              <a:rPr lang="en-IE" sz="2400" b="1" dirty="0"/>
              <a:t>(A)</a:t>
            </a:r>
          </a:p>
          <a:p>
            <a:pPr algn="ctr"/>
            <a:endParaRPr lang="en-IE" sz="2400" b="1" dirty="0"/>
          </a:p>
          <a:p>
            <a:pPr algn="ctr"/>
            <a:r>
              <a:rPr lang="en-IE" sz="2400" b="1" dirty="0"/>
              <a:t>Unit Decomposition</a:t>
            </a:r>
          </a:p>
        </p:txBody>
      </p:sp>
      <p:pic>
        <p:nvPicPr>
          <p:cNvPr id="20" name="Picture 19">
            <a:extLst>
              <a:ext uri="{FF2B5EF4-FFF2-40B4-BE49-F238E27FC236}">
                <a16:creationId xmlns:a16="http://schemas.microsoft.com/office/drawing/2014/main" id="{8CE61E8A-8DF5-FE47-BB6D-8A275B5EF9D9}"/>
              </a:ext>
            </a:extLst>
          </p:cNvPr>
          <p:cNvPicPr>
            <a:picLocks noChangeAspect="1"/>
          </p:cNvPicPr>
          <p:nvPr/>
        </p:nvPicPr>
        <p:blipFill>
          <a:blip r:embed="rId4"/>
          <a:stretch>
            <a:fillRect/>
          </a:stretch>
        </p:blipFill>
        <p:spPr>
          <a:xfrm>
            <a:off x="3275403" y="1897743"/>
            <a:ext cx="2477966" cy="1948442"/>
          </a:xfrm>
          <a:prstGeom prst="rect">
            <a:avLst/>
          </a:prstGeom>
        </p:spPr>
      </p:pic>
      <p:sp>
        <p:nvSpPr>
          <p:cNvPr id="62" name="TextBox 61">
            <a:extLst>
              <a:ext uri="{FF2B5EF4-FFF2-40B4-BE49-F238E27FC236}">
                <a16:creationId xmlns:a16="http://schemas.microsoft.com/office/drawing/2014/main" id="{356F74BA-91F3-B349-AC8D-FF9768244D1D}"/>
              </a:ext>
            </a:extLst>
          </p:cNvPr>
          <p:cNvSpPr txBox="1"/>
          <p:nvPr/>
        </p:nvSpPr>
        <p:spPr>
          <a:xfrm>
            <a:off x="3435279" y="4299830"/>
            <a:ext cx="2273443" cy="1200329"/>
          </a:xfrm>
          <a:prstGeom prst="rect">
            <a:avLst/>
          </a:prstGeom>
          <a:noFill/>
        </p:spPr>
        <p:txBody>
          <a:bodyPr wrap="none" rtlCol="0">
            <a:spAutoFit/>
          </a:bodyPr>
          <a:lstStyle/>
          <a:p>
            <a:pPr algn="ctr"/>
            <a:r>
              <a:rPr lang="en-IE" sz="2400" b="1" dirty="0"/>
              <a:t>(B)</a:t>
            </a:r>
          </a:p>
          <a:p>
            <a:pPr algn="ctr"/>
            <a:endParaRPr lang="en-IE" sz="2400" b="1" dirty="0"/>
          </a:p>
          <a:p>
            <a:pPr algn="ctr"/>
            <a:r>
              <a:rPr lang="en-IE" sz="2400" b="1" dirty="0"/>
              <a:t>Feature Analysis</a:t>
            </a:r>
          </a:p>
        </p:txBody>
      </p:sp>
      <p:sp>
        <p:nvSpPr>
          <p:cNvPr id="63" name="TextBox 62">
            <a:extLst>
              <a:ext uri="{FF2B5EF4-FFF2-40B4-BE49-F238E27FC236}">
                <a16:creationId xmlns:a16="http://schemas.microsoft.com/office/drawing/2014/main" id="{E6C1DC69-321C-034B-88AD-F4E4AFC74630}"/>
              </a:ext>
            </a:extLst>
          </p:cNvPr>
          <p:cNvSpPr txBox="1"/>
          <p:nvPr/>
        </p:nvSpPr>
        <p:spPr>
          <a:xfrm>
            <a:off x="6612761" y="4299830"/>
            <a:ext cx="1975221" cy="1200329"/>
          </a:xfrm>
          <a:prstGeom prst="rect">
            <a:avLst/>
          </a:prstGeom>
          <a:noFill/>
        </p:spPr>
        <p:txBody>
          <a:bodyPr wrap="none" rtlCol="0">
            <a:spAutoFit/>
          </a:bodyPr>
          <a:lstStyle/>
          <a:p>
            <a:pPr algn="ctr"/>
            <a:r>
              <a:rPr lang="en-IE" sz="2400" b="1" dirty="0"/>
              <a:t>(C)</a:t>
            </a:r>
          </a:p>
          <a:p>
            <a:pPr algn="ctr"/>
            <a:endParaRPr lang="en-IE" sz="2400" b="1" dirty="0"/>
          </a:p>
          <a:p>
            <a:pPr algn="ctr"/>
            <a:r>
              <a:rPr lang="en-IE" sz="2400" b="1" dirty="0"/>
              <a:t>Unit Selection</a:t>
            </a:r>
          </a:p>
        </p:txBody>
      </p:sp>
      <p:grpSp>
        <p:nvGrpSpPr>
          <p:cNvPr id="77" name="Group 76">
            <a:extLst>
              <a:ext uri="{FF2B5EF4-FFF2-40B4-BE49-F238E27FC236}">
                <a16:creationId xmlns:a16="http://schemas.microsoft.com/office/drawing/2014/main" id="{4D88A8F9-2744-3049-992C-365859559B6F}"/>
              </a:ext>
            </a:extLst>
          </p:cNvPr>
          <p:cNvGrpSpPr/>
          <p:nvPr/>
        </p:nvGrpSpPr>
        <p:grpSpPr>
          <a:xfrm>
            <a:off x="617863" y="1897743"/>
            <a:ext cx="1872664" cy="1948442"/>
            <a:chOff x="617863" y="1897743"/>
            <a:chExt cx="1872664" cy="1948442"/>
          </a:xfrm>
        </p:grpSpPr>
        <p:pic>
          <p:nvPicPr>
            <p:cNvPr id="14" name="Picture 13">
              <a:extLst>
                <a:ext uri="{FF2B5EF4-FFF2-40B4-BE49-F238E27FC236}">
                  <a16:creationId xmlns:a16="http://schemas.microsoft.com/office/drawing/2014/main" id="{A6DF01D4-3C4F-C840-B840-FD261B07D74C}"/>
                </a:ext>
              </a:extLst>
            </p:cNvPr>
            <p:cNvPicPr>
              <a:picLocks noChangeAspect="1"/>
            </p:cNvPicPr>
            <p:nvPr/>
          </p:nvPicPr>
          <p:blipFill>
            <a:blip r:embed="rId5"/>
            <a:stretch>
              <a:fillRect/>
            </a:stretch>
          </p:blipFill>
          <p:spPr>
            <a:xfrm>
              <a:off x="732700" y="1897743"/>
              <a:ext cx="1642989" cy="750546"/>
            </a:xfrm>
            <a:prstGeom prst="rect">
              <a:avLst/>
            </a:prstGeom>
          </p:spPr>
        </p:pic>
        <p:pic>
          <p:nvPicPr>
            <p:cNvPr id="59" name="Picture 58">
              <a:extLst>
                <a:ext uri="{FF2B5EF4-FFF2-40B4-BE49-F238E27FC236}">
                  <a16:creationId xmlns:a16="http://schemas.microsoft.com/office/drawing/2014/main" id="{E2483216-36AB-C341-AE08-419FCD587964}"/>
                </a:ext>
              </a:extLst>
            </p:cNvPr>
            <p:cNvPicPr>
              <a:picLocks noChangeAspect="1"/>
            </p:cNvPicPr>
            <p:nvPr/>
          </p:nvPicPr>
          <p:blipFill>
            <a:blip r:embed="rId6"/>
            <a:stretch>
              <a:fillRect/>
            </a:stretch>
          </p:blipFill>
          <p:spPr>
            <a:xfrm>
              <a:off x="617863" y="2990720"/>
              <a:ext cx="1872664" cy="855465"/>
            </a:xfrm>
            <a:prstGeom prst="rect">
              <a:avLst/>
            </a:prstGeom>
          </p:spPr>
        </p:pic>
        <p:cxnSp>
          <p:nvCxnSpPr>
            <p:cNvPr id="66" name="Straight Arrow Connector 65">
              <a:extLst>
                <a:ext uri="{FF2B5EF4-FFF2-40B4-BE49-F238E27FC236}">
                  <a16:creationId xmlns:a16="http://schemas.microsoft.com/office/drawing/2014/main" id="{DA08257F-C070-334D-9594-9077B6B2DA07}"/>
                </a:ext>
              </a:extLst>
            </p:cNvPr>
            <p:cNvCxnSpPr>
              <a:cxnSpLocks/>
            </p:cNvCxnSpPr>
            <p:nvPr/>
          </p:nvCxnSpPr>
          <p:spPr>
            <a:xfrm flipH="1">
              <a:off x="840876" y="2648289"/>
              <a:ext cx="110594"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AAE98A2B-657D-CA41-B8B7-7745EB44F6E8}"/>
                </a:ext>
              </a:extLst>
            </p:cNvPr>
            <p:cNvCxnSpPr>
              <a:cxnSpLocks/>
            </p:cNvCxnSpPr>
            <p:nvPr/>
          </p:nvCxnSpPr>
          <p:spPr>
            <a:xfrm flipH="1">
              <a:off x="1309816" y="2626038"/>
              <a:ext cx="98854" cy="364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E2249218-6F37-C64A-80B2-B36C4FBDB402}"/>
                </a:ext>
              </a:extLst>
            </p:cNvPr>
            <p:cNvCxnSpPr>
              <a:cxnSpLocks/>
            </p:cNvCxnSpPr>
            <p:nvPr/>
          </p:nvCxnSpPr>
          <p:spPr>
            <a:xfrm flipH="1">
              <a:off x="1835409" y="2648289"/>
              <a:ext cx="1"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2C9ACC05-D8AA-5C4D-92F6-98ECECEAAE8B}"/>
                </a:ext>
              </a:extLst>
            </p:cNvPr>
            <p:cNvCxnSpPr>
              <a:cxnSpLocks/>
            </p:cNvCxnSpPr>
            <p:nvPr/>
          </p:nvCxnSpPr>
          <p:spPr>
            <a:xfrm>
              <a:off x="2227848" y="2648289"/>
              <a:ext cx="80536"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82884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065B5B-AA05-C142-86DE-4503434F3E8D}"/>
              </a:ext>
            </a:extLst>
          </p:cNvPr>
          <p:cNvSpPr>
            <a:spLocks noGrp="1"/>
          </p:cNvSpPr>
          <p:nvPr>
            <p:ph type="body" idx="1"/>
          </p:nvPr>
        </p:nvSpPr>
        <p:spPr/>
        <p:txBody>
          <a:bodyPr/>
          <a:lstStyle/>
          <a:p>
            <a:r>
              <a:rPr lang="en-IE" sz="2800" noProof="0" dirty="0"/>
              <a:t>Unit scales:</a:t>
            </a:r>
          </a:p>
          <a:p>
            <a:pPr lvl="1"/>
            <a:r>
              <a:rPr lang="en-IE" sz="2600" b="1" noProof="0" dirty="0"/>
              <a:t>Frame-based </a:t>
            </a:r>
            <a:r>
              <a:rPr lang="en-IE" sz="2600" noProof="0" dirty="0"/>
              <a:t>on some fixed sample size – (in time domain or using FFT/IFFT </a:t>
            </a:r>
            <a:r>
              <a:rPr lang="en-IE" sz="2600" noProof="0" dirty="0" err="1"/>
              <a:t>resynthesis</a:t>
            </a:r>
            <a:r>
              <a:rPr lang="en-IE" sz="2600" noProof="0" dirty="0"/>
              <a:t>) </a:t>
            </a:r>
          </a:p>
          <a:p>
            <a:pPr lvl="1"/>
            <a:r>
              <a:rPr lang="en-IE" sz="2600" b="1" noProof="0" dirty="0"/>
              <a:t>Onsets </a:t>
            </a:r>
            <a:r>
              <a:rPr lang="en-IE" sz="2600" noProof="0" dirty="0"/>
              <a:t>using some onset detection methods</a:t>
            </a:r>
          </a:p>
          <a:p>
            <a:pPr lvl="1"/>
            <a:r>
              <a:rPr lang="en-IE" sz="2600" b="1" noProof="0" dirty="0"/>
              <a:t>Beats </a:t>
            </a:r>
            <a:r>
              <a:rPr lang="en-IE" sz="2600" noProof="0" dirty="0"/>
              <a:t>with the aid of tempo tracking.</a:t>
            </a:r>
          </a:p>
          <a:p>
            <a:pPr marL="106680" indent="0">
              <a:buNone/>
            </a:pPr>
            <a:endParaRPr lang="en-IE" sz="2800" noProof="0" dirty="0"/>
          </a:p>
          <a:p>
            <a:r>
              <a:rPr lang="en-IE" sz="2800" noProof="0" dirty="0"/>
              <a:t>Onset detection seems to be the most dominant (onset ~= note)</a:t>
            </a:r>
          </a:p>
          <a:p>
            <a:pPr marL="106680" indent="0">
              <a:buNone/>
            </a:pPr>
            <a:endParaRPr lang="en-IE" sz="2800" noProof="0" dirty="0"/>
          </a:p>
          <a:p>
            <a:endParaRPr lang="en-IE" sz="2800" noProof="0" dirty="0"/>
          </a:p>
        </p:txBody>
      </p:sp>
      <p:sp>
        <p:nvSpPr>
          <p:cNvPr id="3" name="Title 2">
            <a:extLst>
              <a:ext uri="{FF2B5EF4-FFF2-40B4-BE49-F238E27FC236}">
                <a16:creationId xmlns:a16="http://schemas.microsoft.com/office/drawing/2014/main" id="{932D11DB-08F3-A54D-9332-10DA5ACF9C69}"/>
              </a:ext>
            </a:extLst>
          </p:cNvPr>
          <p:cNvSpPr>
            <a:spLocks noGrp="1"/>
          </p:cNvSpPr>
          <p:nvPr>
            <p:ph type="title"/>
          </p:nvPr>
        </p:nvSpPr>
        <p:spPr/>
        <p:txBody>
          <a:bodyPr/>
          <a:lstStyle/>
          <a:p>
            <a:r>
              <a:rPr lang="en-IE" dirty="0"/>
              <a:t>(A) </a:t>
            </a:r>
            <a:r>
              <a:rPr lang="en-IE" noProof="0" dirty="0"/>
              <a:t>Unit Decomposition</a:t>
            </a:r>
          </a:p>
        </p:txBody>
      </p:sp>
      <p:sp>
        <p:nvSpPr>
          <p:cNvPr id="4" name="Slide Number Placeholder 3">
            <a:extLst>
              <a:ext uri="{FF2B5EF4-FFF2-40B4-BE49-F238E27FC236}">
                <a16:creationId xmlns:a16="http://schemas.microsoft.com/office/drawing/2014/main" id="{240765F9-BD4F-7448-8F22-2FBAF6BD766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32</a:t>
            </a:fld>
            <a:endParaRPr lang="en-US"/>
          </a:p>
        </p:txBody>
      </p:sp>
      <p:grpSp>
        <p:nvGrpSpPr>
          <p:cNvPr id="29" name="Group 28">
            <a:extLst>
              <a:ext uri="{FF2B5EF4-FFF2-40B4-BE49-F238E27FC236}">
                <a16:creationId xmlns:a16="http://schemas.microsoft.com/office/drawing/2014/main" id="{8761338B-8662-C740-BA5B-CF4A5766F08D}"/>
              </a:ext>
            </a:extLst>
          </p:cNvPr>
          <p:cNvGrpSpPr/>
          <p:nvPr/>
        </p:nvGrpSpPr>
        <p:grpSpPr>
          <a:xfrm>
            <a:off x="5943281" y="523107"/>
            <a:ext cx="3006317" cy="810060"/>
            <a:chOff x="5943281" y="523107"/>
            <a:chExt cx="3006317" cy="810060"/>
          </a:xfrm>
        </p:grpSpPr>
        <p:pic>
          <p:nvPicPr>
            <p:cNvPr id="18" name="Picture 17">
              <a:extLst>
                <a:ext uri="{FF2B5EF4-FFF2-40B4-BE49-F238E27FC236}">
                  <a16:creationId xmlns:a16="http://schemas.microsoft.com/office/drawing/2014/main" id="{86A51C02-394E-0046-BC90-FCE23FC96B98}"/>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50352" y="523107"/>
              <a:ext cx="999246" cy="810060"/>
            </a:xfrm>
            <a:prstGeom prst="rect">
              <a:avLst/>
            </a:prstGeom>
          </p:spPr>
        </p:pic>
        <p:pic>
          <p:nvPicPr>
            <p:cNvPr id="19" name="Picture 18">
              <a:extLst>
                <a:ext uri="{FF2B5EF4-FFF2-40B4-BE49-F238E27FC236}">
                  <a16:creationId xmlns:a16="http://schemas.microsoft.com/office/drawing/2014/main" id="{F1588A61-C878-5E4E-BA9E-C11C01D0D8CB}"/>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831703" y="540492"/>
              <a:ext cx="956919" cy="752432"/>
            </a:xfrm>
            <a:prstGeom prst="rect">
              <a:avLst/>
            </a:prstGeom>
          </p:spPr>
        </p:pic>
        <p:grpSp>
          <p:nvGrpSpPr>
            <p:cNvPr id="20" name="Group 19">
              <a:extLst>
                <a:ext uri="{FF2B5EF4-FFF2-40B4-BE49-F238E27FC236}">
                  <a16:creationId xmlns:a16="http://schemas.microsoft.com/office/drawing/2014/main" id="{7960155B-AEA1-1942-A252-C7FD075A52D2}"/>
                </a:ext>
              </a:extLst>
            </p:cNvPr>
            <p:cNvGrpSpPr/>
            <p:nvPr/>
          </p:nvGrpSpPr>
          <p:grpSpPr>
            <a:xfrm>
              <a:off x="5943281" y="526284"/>
              <a:ext cx="726692" cy="756098"/>
              <a:chOff x="617863" y="1897743"/>
              <a:chExt cx="1872664" cy="1948442"/>
            </a:xfrm>
          </p:grpSpPr>
          <p:pic>
            <p:nvPicPr>
              <p:cNvPr id="21" name="Picture 20">
                <a:extLst>
                  <a:ext uri="{FF2B5EF4-FFF2-40B4-BE49-F238E27FC236}">
                    <a16:creationId xmlns:a16="http://schemas.microsoft.com/office/drawing/2014/main" id="{606C8A9C-58E7-864A-96CC-B3BA362850C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2700" y="1897743"/>
                <a:ext cx="1642989" cy="750546"/>
              </a:xfrm>
              <a:prstGeom prst="rect">
                <a:avLst/>
              </a:prstGeom>
            </p:spPr>
          </p:pic>
          <p:pic>
            <p:nvPicPr>
              <p:cNvPr id="22" name="Picture 21">
                <a:extLst>
                  <a:ext uri="{FF2B5EF4-FFF2-40B4-BE49-F238E27FC236}">
                    <a16:creationId xmlns:a16="http://schemas.microsoft.com/office/drawing/2014/main" id="{22CD8E48-7264-2947-BD62-C3709F68697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7863" y="2990720"/>
                <a:ext cx="1872664" cy="855465"/>
              </a:xfrm>
              <a:prstGeom prst="rect">
                <a:avLst/>
              </a:prstGeom>
            </p:spPr>
          </p:pic>
          <p:cxnSp>
            <p:nvCxnSpPr>
              <p:cNvPr id="23" name="Straight Arrow Connector 22">
                <a:extLst>
                  <a:ext uri="{FF2B5EF4-FFF2-40B4-BE49-F238E27FC236}">
                    <a16:creationId xmlns:a16="http://schemas.microsoft.com/office/drawing/2014/main" id="{B657726A-E221-7144-A540-08FAD5B11F25}"/>
                  </a:ext>
                </a:extLst>
              </p:cNvPr>
              <p:cNvCxnSpPr>
                <a:cxnSpLocks/>
              </p:cNvCxnSpPr>
              <p:nvPr/>
            </p:nvCxnSpPr>
            <p:spPr>
              <a:xfrm flipH="1">
                <a:off x="840876" y="2648289"/>
                <a:ext cx="110594"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1AF6D0B-620E-684F-B3A4-C92B02A765A4}"/>
                  </a:ext>
                </a:extLst>
              </p:cNvPr>
              <p:cNvCxnSpPr>
                <a:cxnSpLocks/>
              </p:cNvCxnSpPr>
              <p:nvPr/>
            </p:nvCxnSpPr>
            <p:spPr>
              <a:xfrm flipH="1">
                <a:off x="1309816" y="2626038"/>
                <a:ext cx="98854" cy="364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968083A-3F8D-0B49-946A-3C6C2D57C739}"/>
                  </a:ext>
                </a:extLst>
              </p:cNvPr>
              <p:cNvCxnSpPr>
                <a:cxnSpLocks/>
              </p:cNvCxnSpPr>
              <p:nvPr/>
            </p:nvCxnSpPr>
            <p:spPr>
              <a:xfrm flipH="1">
                <a:off x="1835409" y="2648289"/>
                <a:ext cx="1"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5793976-02FF-FE49-9870-0E681BA69668}"/>
                  </a:ext>
                </a:extLst>
              </p:cNvPr>
              <p:cNvCxnSpPr>
                <a:cxnSpLocks/>
              </p:cNvCxnSpPr>
              <p:nvPr/>
            </p:nvCxnSpPr>
            <p:spPr>
              <a:xfrm>
                <a:off x="2227848" y="2648289"/>
                <a:ext cx="80536"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57767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 name="Picture 1">
            <a:extLst>
              <a:ext uri="{FF2B5EF4-FFF2-40B4-BE49-F238E27FC236}">
                <a16:creationId xmlns:a16="http://schemas.microsoft.com/office/drawing/2014/main" id="{6CC6C08B-A775-5E4C-A545-FB53B7C52E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82725" y="271922"/>
            <a:ext cx="5243549" cy="5675242"/>
          </a:xfrm>
          <a:prstGeom prst="rect">
            <a:avLst/>
          </a:prstGeom>
        </p:spPr>
      </p:pic>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33</a:t>
            </a:fld>
            <a:endParaRPr sz="1200" b="0" i="0" u="none" strike="noStrike" cap="none">
              <a:solidFill>
                <a:srgbClr val="3F3F3F"/>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4129467E-4D64-9A4F-BD2B-83088E9B7BF9}"/>
              </a:ext>
            </a:extLst>
          </p:cNvPr>
          <p:cNvSpPr/>
          <p:nvPr/>
        </p:nvSpPr>
        <p:spPr>
          <a:xfrm>
            <a:off x="4065466" y="6313775"/>
            <a:ext cx="4418646" cy="338554"/>
          </a:xfrm>
          <a:prstGeom prst="rect">
            <a:avLst/>
          </a:prstGeom>
        </p:spPr>
        <p:txBody>
          <a:bodyPr wrap="none">
            <a:spAutoFit/>
          </a:bodyPr>
          <a:lstStyle/>
          <a:p>
            <a:r>
              <a:rPr lang="en-IE" sz="1600" dirty="0"/>
              <a:t>Track – ”My Sound” by Joey </a:t>
            </a:r>
            <a:r>
              <a:rPr lang="en-IE" sz="1600" dirty="0" err="1"/>
              <a:t>Beltram</a:t>
            </a:r>
            <a:r>
              <a:rPr lang="en-IE" sz="1600" dirty="0"/>
              <a:t> (R&amp;S Records)</a:t>
            </a:r>
          </a:p>
        </p:txBody>
      </p:sp>
    </p:spTree>
    <p:extLst>
      <p:ext uri="{BB962C8B-B14F-4D97-AF65-F5344CB8AC3E}">
        <p14:creationId xmlns:p14="http://schemas.microsoft.com/office/powerpoint/2010/main" val="3631624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457199" y="1477909"/>
            <a:ext cx="8229600" cy="4439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480"/>
              </a:spcBef>
              <a:spcAft>
                <a:spcPts val="0"/>
              </a:spcAft>
              <a:buClr>
                <a:srgbClr val="BC0C2D"/>
              </a:buClr>
              <a:buSzPts val="1920"/>
              <a:buFont typeface="Arial"/>
              <a:buChar char="•"/>
            </a:pPr>
            <a:r>
              <a:rPr lang="en-IE" noProof="0" dirty="0"/>
              <a:t>Many approaches exist for detecting start of notes in signals </a:t>
            </a:r>
          </a:p>
          <a:p>
            <a:pPr marL="742950" marR="0" lvl="1" indent="-285750" algn="l" rtl="0">
              <a:lnSpc>
                <a:spcPct val="100000"/>
              </a:lnSpc>
              <a:spcBef>
                <a:spcPts val="480"/>
              </a:spcBef>
              <a:spcAft>
                <a:spcPts val="0"/>
              </a:spcAft>
              <a:buSzPts val="1760"/>
              <a:buChar char="–"/>
            </a:pPr>
            <a:r>
              <a:rPr lang="en-IE" noProof="0" dirty="0"/>
              <a:t>(Bello et al. 2005)</a:t>
            </a:r>
          </a:p>
          <a:p>
            <a:pPr marL="342900" marR="0" lvl="0" indent="-342900" algn="l" rtl="0">
              <a:lnSpc>
                <a:spcPct val="100000"/>
              </a:lnSpc>
              <a:spcBef>
                <a:spcPts val="480"/>
              </a:spcBef>
              <a:spcAft>
                <a:spcPts val="0"/>
              </a:spcAft>
              <a:buClr>
                <a:srgbClr val="BC0C2D"/>
              </a:buClr>
              <a:buSzPts val="1920"/>
              <a:buFont typeface="Arial"/>
              <a:buChar char="•"/>
            </a:pPr>
            <a:r>
              <a:rPr lang="en-IE" noProof="0" dirty="0"/>
              <a:t>Typical stages include:</a:t>
            </a:r>
          </a:p>
          <a:p>
            <a:pPr marL="742950" marR="0" lvl="1" indent="-285750" algn="l" rtl="0">
              <a:lnSpc>
                <a:spcPct val="100000"/>
              </a:lnSpc>
              <a:spcBef>
                <a:spcPts val="480"/>
              </a:spcBef>
              <a:spcAft>
                <a:spcPts val="0"/>
              </a:spcAft>
              <a:buSzPts val="1760"/>
              <a:buChar char="–"/>
            </a:pPr>
            <a:r>
              <a:rPr lang="en-IE" noProof="0" dirty="0"/>
              <a:t>Reduce signal to onset detection </a:t>
            </a:r>
            <a:r>
              <a:rPr lang="en-IE" i="1" noProof="0" dirty="0"/>
              <a:t>novelty function </a:t>
            </a:r>
          </a:p>
          <a:p>
            <a:pPr marL="742950" marR="0" lvl="1" indent="-285750" algn="l" rtl="0">
              <a:lnSpc>
                <a:spcPct val="100000"/>
              </a:lnSpc>
              <a:spcBef>
                <a:spcPts val="480"/>
              </a:spcBef>
              <a:spcAft>
                <a:spcPts val="0"/>
              </a:spcAft>
              <a:buSzPts val="1760"/>
              <a:buChar char="–"/>
            </a:pPr>
            <a:r>
              <a:rPr lang="en-IE" noProof="0" dirty="0"/>
              <a:t>Perform peak peaking to find local maxima corresponding to onset times</a:t>
            </a:r>
          </a:p>
          <a:p>
            <a:pPr marL="0" marR="0" lvl="0" indent="0" algn="l" rtl="0">
              <a:spcBef>
                <a:spcPts val="480"/>
              </a:spcBef>
              <a:spcAft>
                <a:spcPts val="0"/>
              </a:spcAft>
              <a:buNone/>
            </a:pPr>
            <a:endParaRPr lang="en-IE" noProof="0" dirty="0"/>
          </a:p>
          <a:p>
            <a:pPr marL="0" marR="0" lvl="0" indent="0" algn="l" rtl="0">
              <a:spcBef>
                <a:spcPts val="480"/>
              </a:spcBef>
              <a:spcAft>
                <a:spcPts val="0"/>
              </a:spcAft>
              <a:buClr>
                <a:srgbClr val="BC0C2D"/>
              </a:buClr>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p:txBody>
      </p:sp>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Onset Detection</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34</a:t>
            </a:fld>
            <a:endParaRPr sz="1200" b="0" i="0" u="none" strike="noStrike" cap="none">
              <a:solidFill>
                <a:srgbClr val="3F3F3F"/>
              </a:solidFill>
              <a:latin typeface="Calibri"/>
              <a:ea typeface="Calibri"/>
              <a:cs typeface="Calibri"/>
              <a:sym typeface="Calibri"/>
            </a:endParaRPr>
          </a:p>
        </p:txBody>
      </p:sp>
      <p:pic>
        <p:nvPicPr>
          <p:cNvPr id="171" name="Shape 171"/>
          <p:cNvPicPr preferRelativeResize="0"/>
          <p:nvPr/>
        </p:nvPicPr>
        <p:blipFill>
          <a:blip r:embed="rId3">
            <a:alphaModFix/>
          </a:blip>
          <a:stretch>
            <a:fillRect/>
          </a:stretch>
        </p:blipFill>
        <p:spPr>
          <a:xfrm>
            <a:off x="4238624" y="4372571"/>
            <a:ext cx="4448175" cy="1390650"/>
          </a:xfrm>
          <a:prstGeom prst="rect">
            <a:avLst/>
          </a:prstGeom>
          <a:noFill/>
          <a:ln>
            <a:noFill/>
          </a:ln>
        </p:spPr>
      </p:pic>
      <p:pic>
        <p:nvPicPr>
          <p:cNvPr id="172" name="Shape 172"/>
          <p:cNvPicPr preferRelativeResize="0"/>
          <p:nvPr/>
        </p:nvPicPr>
        <p:blipFill>
          <a:blip r:embed="rId4">
            <a:alphaModFix/>
          </a:blip>
          <a:stretch>
            <a:fillRect/>
          </a:stretch>
        </p:blipFill>
        <p:spPr>
          <a:xfrm>
            <a:off x="647470" y="4218484"/>
            <a:ext cx="2579675" cy="1698825"/>
          </a:xfrm>
          <a:prstGeom prst="rect">
            <a:avLst/>
          </a:prstGeom>
          <a:noFill/>
          <a:ln>
            <a:noFill/>
          </a:ln>
        </p:spPr>
      </p:pic>
      <p:cxnSp>
        <p:nvCxnSpPr>
          <p:cNvPr id="3" name="Straight Arrow Connector 2">
            <a:extLst>
              <a:ext uri="{FF2B5EF4-FFF2-40B4-BE49-F238E27FC236}">
                <a16:creationId xmlns:a16="http://schemas.microsoft.com/office/drawing/2014/main" id="{DB24FEAC-01A2-E341-8749-A1A354E28F0C}"/>
              </a:ext>
            </a:extLst>
          </p:cNvPr>
          <p:cNvCxnSpPr>
            <a:stCxn id="172" idx="3"/>
          </p:cNvCxnSpPr>
          <p:nvPr/>
        </p:nvCxnSpPr>
        <p:spPr>
          <a:xfrm flipV="1">
            <a:off x="3227145" y="5067896"/>
            <a:ext cx="864795" cy="1"/>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C4B79B25-F833-FD4E-9C86-67FF1198D82C}"/>
              </a:ext>
            </a:extLst>
          </p:cNvPr>
          <p:cNvGrpSpPr/>
          <p:nvPr/>
        </p:nvGrpSpPr>
        <p:grpSpPr>
          <a:xfrm>
            <a:off x="5943281" y="523107"/>
            <a:ext cx="3006317" cy="810060"/>
            <a:chOff x="5943281" y="523107"/>
            <a:chExt cx="3006317" cy="810060"/>
          </a:xfrm>
        </p:grpSpPr>
        <p:pic>
          <p:nvPicPr>
            <p:cNvPr id="9" name="Picture 8">
              <a:extLst>
                <a:ext uri="{FF2B5EF4-FFF2-40B4-BE49-F238E27FC236}">
                  <a16:creationId xmlns:a16="http://schemas.microsoft.com/office/drawing/2014/main" id="{2395BDF7-5B78-254A-9D9E-4CC1B28A05CC}"/>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50352" y="523107"/>
              <a:ext cx="999246" cy="810060"/>
            </a:xfrm>
            <a:prstGeom prst="rect">
              <a:avLst/>
            </a:prstGeom>
          </p:spPr>
        </p:pic>
        <p:pic>
          <p:nvPicPr>
            <p:cNvPr id="10" name="Picture 9">
              <a:extLst>
                <a:ext uri="{FF2B5EF4-FFF2-40B4-BE49-F238E27FC236}">
                  <a16:creationId xmlns:a16="http://schemas.microsoft.com/office/drawing/2014/main" id="{D1DC7129-E713-B842-8261-C87C35ABF926}"/>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831703" y="540492"/>
              <a:ext cx="956919" cy="752432"/>
            </a:xfrm>
            <a:prstGeom prst="rect">
              <a:avLst/>
            </a:prstGeom>
          </p:spPr>
        </p:pic>
        <p:grpSp>
          <p:nvGrpSpPr>
            <p:cNvPr id="11" name="Group 10">
              <a:extLst>
                <a:ext uri="{FF2B5EF4-FFF2-40B4-BE49-F238E27FC236}">
                  <a16:creationId xmlns:a16="http://schemas.microsoft.com/office/drawing/2014/main" id="{9856F877-BE78-E042-A5B9-040E062F30F1}"/>
                </a:ext>
              </a:extLst>
            </p:cNvPr>
            <p:cNvGrpSpPr/>
            <p:nvPr/>
          </p:nvGrpSpPr>
          <p:grpSpPr>
            <a:xfrm>
              <a:off x="5943281" y="526284"/>
              <a:ext cx="726692" cy="756098"/>
              <a:chOff x="617863" y="1897743"/>
              <a:chExt cx="1872664" cy="1948442"/>
            </a:xfrm>
          </p:grpSpPr>
          <p:pic>
            <p:nvPicPr>
              <p:cNvPr id="12" name="Picture 11">
                <a:extLst>
                  <a:ext uri="{FF2B5EF4-FFF2-40B4-BE49-F238E27FC236}">
                    <a16:creationId xmlns:a16="http://schemas.microsoft.com/office/drawing/2014/main" id="{02753E14-6971-7042-B858-EA8CABE7D78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2700" y="1897743"/>
                <a:ext cx="1642989" cy="750546"/>
              </a:xfrm>
              <a:prstGeom prst="rect">
                <a:avLst/>
              </a:prstGeom>
            </p:spPr>
          </p:pic>
          <p:pic>
            <p:nvPicPr>
              <p:cNvPr id="13" name="Picture 12">
                <a:extLst>
                  <a:ext uri="{FF2B5EF4-FFF2-40B4-BE49-F238E27FC236}">
                    <a16:creationId xmlns:a16="http://schemas.microsoft.com/office/drawing/2014/main" id="{DA7182A4-08E6-964C-9095-E5CD9760CC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7863" y="2990720"/>
                <a:ext cx="1872664" cy="855465"/>
              </a:xfrm>
              <a:prstGeom prst="rect">
                <a:avLst/>
              </a:prstGeom>
            </p:spPr>
          </p:pic>
          <p:cxnSp>
            <p:nvCxnSpPr>
              <p:cNvPr id="14" name="Straight Arrow Connector 13">
                <a:extLst>
                  <a:ext uri="{FF2B5EF4-FFF2-40B4-BE49-F238E27FC236}">
                    <a16:creationId xmlns:a16="http://schemas.microsoft.com/office/drawing/2014/main" id="{443B14C7-1A03-7C45-9B29-2B6C8E943A80}"/>
                  </a:ext>
                </a:extLst>
              </p:cNvPr>
              <p:cNvCxnSpPr>
                <a:cxnSpLocks/>
              </p:cNvCxnSpPr>
              <p:nvPr/>
            </p:nvCxnSpPr>
            <p:spPr>
              <a:xfrm flipH="1">
                <a:off x="840876" y="2648289"/>
                <a:ext cx="110594"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8ADBA7A-454F-024D-A543-ABED61279D65}"/>
                  </a:ext>
                </a:extLst>
              </p:cNvPr>
              <p:cNvCxnSpPr>
                <a:cxnSpLocks/>
              </p:cNvCxnSpPr>
              <p:nvPr/>
            </p:nvCxnSpPr>
            <p:spPr>
              <a:xfrm flipH="1">
                <a:off x="1309816" y="2626038"/>
                <a:ext cx="98854" cy="364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5246877-9520-AB47-A2DB-00ADA52C7006}"/>
                  </a:ext>
                </a:extLst>
              </p:cNvPr>
              <p:cNvCxnSpPr>
                <a:cxnSpLocks/>
              </p:cNvCxnSpPr>
              <p:nvPr/>
            </p:nvCxnSpPr>
            <p:spPr>
              <a:xfrm flipH="1">
                <a:off x="1835409" y="2648289"/>
                <a:ext cx="1"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CDAB85D-45FE-224A-9F11-70C3BA84A568}"/>
                  </a:ext>
                </a:extLst>
              </p:cNvPr>
              <p:cNvCxnSpPr>
                <a:cxnSpLocks/>
              </p:cNvCxnSpPr>
              <p:nvPr/>
            </p:nvCxnSpPr>
            <p:spPr>
              <a:xfrm>
                <a:off x="2227848" y="2648289"/>
                <a:ext cx="80536"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14794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EF9844-89DA-8840-8DA1-EFF937E587FA}"/>
              </a:ext>
            </a:extLst>
          </p:cNvPr>
          <p:cNvSpPr>
            <a:spLocks noGrp="1"/>
          </p:cNvSpPr>
          <p:nvPr>
            <p:ph type="body" idx="1"/>
          </p:nvPr>
        </p:nvSpPr>
        <p:spPr/>
        <p:txBody>
          <a:bodyPr/>
          <a:lstStyle/>
          <a:p>
            <a:r>
              <a:rPr lang="en-IE" noProof="0" dirty="0"/>
              <a:t>Typically involve improving the novelty function.</a:t>
            </a:r>
          </a:p>
          <a:p>
            <a:r>
              <a:rPr lang="en-IE" noProof="0" dirty="0"/>
              <a:t>Evaluated three methods from libraries:</a:t>
            </a:r>
          </a:p>
          <a:p>
            <a:pPr lvl="1"/>
            <a:r>
              <a:rPr lang="en-IE" i="1" noProof="0" dirty="0" err="1"/>
              <a:t>Essentia-OnsetRate</a:t>
            </a:r>
            <a:r>
              <a:rPr lang="en-IE" i="1" noProof="0" dirty="0"/>
              <a:t>: </a:t>
            </a:r>
          </a:p>
          <a:p>
            <a:pPr lvl="2"/>
            <a:r>
              <a:rPr lang="en-IE" b="1" noProof="0" dirty="0"/>
              <a:t>complex spectral  </a:t>
            </a:r>
            <a:r>
              <a:rPr lang="en-IE" noProof="0" dirty="0"/>
              <a:t>differential + </a:t>
            </a:r>
            <a:r>
              <a:rPr lang="en-IE" b="1" noProof="0" dirty="0"/>
              <a:t>high frequency content (</a:t>
            </a:r>
            <a:r>
              <a:rPr lang="en-IE" b="1" dirty="0"/>
              <a:t>HFC)</a:t>
            </a:r>
            <a:endParaRPr lang="en-IE" noProof="0" dirty="0"/>
          </a:p>
          <a:p>
            <a:pPr lvl="1"/>
            <a:r>
              <a:rPr lang="en-IE" i="1" noProof="0" dirty="0" err="1"/>
              <a:t>Madmom</a:t>
            </a:r>
            <a:r>
              <a:rPr lang="en-IE" i="1" noProof="0" dirty="0"/>
              <a:t>-Superflux: </a:t>
            </a:r>
          </a:p>
          <a:p>
            <a:pPr lvl="2"/>
            <a:r>
              <a:rPr lang="en-IE" noProof="0" dirty="0"/>
              <a:t>spectral tracking, vibrato suppression</a:t>
            </a:r>
          </a:p>
          <a:p>
            <a:pPr lvl="2"/>
            <a:r>
              <a:rPr lang="en-IE" b="1" noProof="0" dirty="0"/>
              <a:t>soft attacks</a:t>
            </a:r>
            <a:r>
              <a:rPr lang="en-IE" noProof="0" dirty="0"/>
              <a:t> such as strings, wind and voice</a:t>
            </a:r>
            <a:r>
              <a:rPr lang="en-IE" dirty="0"/>
              <a:t>. (</a:t>
            </a:r>
            <a:r>
              <a:rPr lang="en-IE" dirty="0" err="1"/>
              <a:t>Böck</a:t>
            </a:r>
            <a:r>
              <a:rPr lang="en-IE" dirty="0"/>
              <a:t> &amp; </a:t>
            </a:r>
            <a:r>
              <a:rPr lang="en-IE" dirty="0" err="1"/>
              <a:t>Widmer</a:t>
            </a:r>
            <a:r>
              <a:rPr lang="en-IE" dirty="0"/>
              <a:t>, 2013)</a:t>
            </a:r>
            <a:endParaRPr lang="en-IE" i="1" noProof="0" dirty="0"/>
          </a:p>
          <a:p>
            <a:pPr lvl="1"/>
            <a:r>
              <a:rPr lang="en-IE" i="1" noProof="0" dirty="0" err="1"/>
              <a:t>Madmom</a:t>
            </a:r>
            <a:r>
              <a:rPr lang="en-IE" i="1" noProof="0" dirty="0"/>
              <a:t>-CNN: </a:t>
            </a:r>
          </a:p>
          <a:p>
            <a:pPr lvl="2"/>
            <a:r>
              <a:rPr lang="en-IE" b="1" noProof="0" dirty="0"/>
              <a:t>Convolutional </a:t>
            </a:r>
            <a:r>
              <a:rPr lang="en-IE" b="1" dirty="0"/>
              <a:t>N</a:t>
            </a:r>
            <a:r>
              <a:rPr lang="en-IE" b="1" noProof="0" dirty="0" err="1"/>
              <a:t>eural</a:t>
            </a:r>
            <a:r>
              <a:rPr lang="en-IE" b="1" noProof="0" dirty="0"/>
              <a:t> </a:t>
            </a:r>
            <a:r>
              <a:rPr lang="en-IE" b="1" dirty="0"/>
              <a:t>N</a:t>
            </a:r>
            <a:r>
              <a:rPr lang="en-IE" b="1" noProof="0" dirty="0" err="1"/>
              <a:t>etwork</a:t>
            </a:r>
            <a:r>
              <a:rPr lang="en-IE" b="1" noProof="0" dirty="0"/>
              <a:t> </a:t>
            </a:r>
            <a:r>
              <a:rPr lang="en-IE" b="1" dirty="0"/>
              <a:t>(CNN)</a:t>
            </a:r>
            <a:endParaRPr lang="en-IE" b="1" noProof="0" dirty="0"/>
          </a:p>
          <a:p>
            <a:pPr lvl="2"/>
            <a:r>
              <a:rPr lang="en-IE" noProof="0" dirty="0"/>
              <a:t>Detect </a:t>
            </a:r>
            <a:r>
              <a:rPr lang="en-IE" b="1" noProof="0" dirty="0"/>
              <a:t>likelihood </a:t>
            </a:r>
            <a:r>
              <a:rPr lang="en-IE" noProof="0" dirty="0"/>
              <a:t>of onsets </a:t>
            </a:r>
            <a:r>
              <a:rPr lang="en-IE" dirty="0"/>
              <a:t>within frame </a:t>
            </a:r>
            <a:r>
              <a:rPr lang="en-IE" noProof="0" dirty="0"/>
              <a:t>(</a:t>
            </a:r>
            <a:r>
              <a:rPr lang="en-IE" noProof="0" dirty="0" err="1"/>
              <a:t>Schlüter</a:t>
            </a:r>
            <a:r>
              <a:rPr lang="en-IE" noProof="0" dirty="0"/>
              <a:t> &amp; </a:t>
            </a:r>
            <a:r>
              <a:rPr lang="en-IE" noProof="0" dirty="0" err="1"/>
              <a:t>Böck</a:t>
            </a:r>
            <a:r>
              <a:rPr lang="en-IE" noProof="0" dirty="0"/>
              <a:t>, 2013, 2014). </a:t>
            </a:r>
          </a:p>
          <a:p>
            <a:pPr lvl="1"/>
            <a:endParaRPr lang="en-IE" i="1" noProof="0" dirty="0"/>
          </a:p>
          <a:p>
            <a:endParaRPr lang="en-IE" noProof="0" dirty="0"/>
          </a:p>
          <a:p>
            <a:endParaRPr lang="en-IE" noProof="0" dirty="0"/>
          </a:p>
        </p:txBody>
      </p:sp>
      <p:sp>
        <p:nvSpPr>
          <p:cNvPr id="3" name="Title 2">
            <a:extLst>
              <a:ext uri="{FF2B5EF4-FFF2-40B4-BE49-F238E27FC236}">
                <a16:creationId xmlns:a16="http://schemas.microsoft.com/office/drawing/2014/main" id="{534EA288-D0D3-BB4C-B9DB-8CA6CF3C8C90}"/>
              </a:ext>
            </a:extLst>
          </p:cNvPr>
          <p:cNvSpPr>
            <a:spLocks noGrp="1"/>
          </p:cNvSpPr>
          <p:nvPr>
            <p:ph type="title"/>
          </p:nvPr>
        </p:nvSpPr>
        <p:spPr/>
        <p:txBody>
          <a:bodyPr/>
          <a:lstStyle/>
          <a:p>
            <a:r>
              <a:rPr lang="en-IE" noProof="0" dirty="0"/>
              <a:t>Onset Detection Methods</a:t>
            </a:r>
          </a:p>
        </p:txBody>
      </p:sp>
      <p:sp>
        <p:nvSpPr>
          <p:cNvPr id="4" name="Slide Number Placeholder 3">
            <a:extLst>
              <a:ext uri="{FF2B5EF4-FFF2-40B4-BE49-F238E27FC236}">
                <a16:creationId xmlns:a16="http://schemas.microsoft.com/office/drawing/2014/main" id="{53736B42-4397-F145-9CB7-91A06EF3450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35</a:t>
            </a:fld>
            <a:endParaRPr lang="en-US"/>
          </a:p>
        </p:txBody>
      </p:sp>
      <p:grpSp>
        <p:nvGrpSpPr>
          <p:cNvPr id="5" name="Group 4">
            <a:extLst>
              <a:ext uri="{FF2B5EF4-FFF2-40B4-BE49-F238E27FC236}">
                <a16:creationId xmlns:a16="http://schemas.microsoft.com/office/drawing/2014/main" id="{17CAED65-E7C0-C541-A807-DA1EFDE268E4}"/>
              </a:ext>
            </a:extLst>
          </p:cNvPr>
          <p:cNvGrpSpPr/>
          <p:nvPr/>
        </p:nvGrpSpPr>
        <p:grpSpPr>
          <a:xfrm>
            <a:off x="5943281" y="523107"/>
            <a:ext cx="3006317" cy="810060"/>
            <a:chOff x="5943281" y="523107"/>
            <a:chExt cx="3006317" cy="810060"/>
          </a:xfrm>
        </p:grpSpPr>
        <p:pic>
          <p:nvPicPr>
            <p:cNvPr id="6" name="Picture 5">
              <a:extLst>
                <a:ext uri="{FF2B5EF4-FFF2-40B4-BE49-F238E27FC236}">
                  <a16:creationId xmlns:a16="http://schemas.microsoft.com/office/drawing/2014/main" id="{B3AE2A49-FFD9-CF49-BAFA-B8480BC090D7}"/>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50352" y="523107"/>
              <a:ext cx="999246" cy="810060"/>
            </a:xfrm>
            <a:prstGeom prst="rect">
              <a:avLst/>
            </a:prstGeom>
          </p:spPr>
        </p:pic>
        <p:pic>
          <p:nvPicPr>
            <p:cNvPr id="7" name="Picture 6">
              <a:extLst>
                <a:ext uri="{FF2B5EF4-FFF2-40B4-BE49-F238E27FC236}">
                  <a16:creationId xmlns:a16="http://schemas.microsoft.com/office/drawing/2014/main" id="{1A13CA01-FA6B-A64E-A6A9-0EB5D450341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831703" y="540492"/>
              <a:ext cx="956919" cy="752432"/>
            </a:xfrm>
            <a:prstGeom prst="rect">
              <a:avLst/>
            </a:prstGeom>
          </p:spPr>
        </p:pic>
        <p:grpSp>
          <p:nvGrpSpPr>
            <p:cNvPr id="8" name="Group 7">
              <a:extLst>
                <a:ext uri="{FF2B5EF4-FFF2-40B4-BE49-F238E27FC236}">
                  <a16:creationId xmlns:a16="http://schemas.microsoft.com/office/drawing/2014/main" id="{BD0E6931-D259-B445-B6CE-08057C6F7117}"/>
                </a:ext>
              </a:extLst>
            </p:cNvPr>
            <p:cNvGrpSpPr/>
            <p:nvPr/>
          </p:nvGrpSpPr>
          <p:grpSpPr>
            <a:xfrm>
              <a:off x="5943281" y="526284"/>
              <a:ext cx="726692" cy="756098"/>
              <a:chOff x="617863" y="1897743"/>
              <a:chExt cx="1872664" cy="1948442"/>
            </a:xfrm>
          </p:grpSpPr>
          <p:pic>
            <p:nvPicPr>
              <p:cNvPr id="9" name="Picture 8">
                <a:extLst>
                  <a:ext uri="{FF2B5EF4-FFF2-40B4-BE49-F238E27FC236}">
                    <a16:creationId xmlns:a16="http://schemas.microsoft.com/office/drawing/2014/main" id="{0F6D5896-6209-C848-8EA9-314D9CB2844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2700" y="1897743"/>
                <a:ext cx="1642989" cy="750546"/>
              </a:xfrm>
              <a:prstGeom prst="rect">
                <a:avLst/>
              </a:prstGeom>
            </p:spPr>
          </p:pic>
          <p:pic>
            <p:nvPicPr>
              <p:cNvPr id="10" name="Picture 9">
                <a:extLst>
                  <a:ext uri="{FF2B5EF4-FFF2-40B4-BE49-F238E27FC236}">
                    <a16:creationId xmlns:a16="http://schemas.microsoft.com/office/drawing/2014/main" id="{4D5D759B-369B-8E4E-9B5F-D410921CA9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7863" y="2990720"/>
                <a:ext cx="1872664" cy="855465"/>
              </a:xfrm>
              <a:prstGeom prst="rect">
                <a:avLst/>
              </a:prstGeom>
            </p:spPr>
          </p:pic>
          <p:cxnSp>
            <p:nvCxnSpPr>
              <p:cNvPr id="11" name="Straight Arrow Connector 10">
                <a:extLst>
                  <a:ext uri="{FF2B5EF4-FFF2-40B4-BE49-F238E27FC236}">
                    <a16:creationId xmlns:a16="http://schemas.microsoft.com/office/drawing/2014/main" id="{79A4A0B0-1E5E-2243-99F9-9F259F580D17}"/>
                  </a:ext>
                </a:extLst>
              </p:cNvPr>
              <p:cNvCxnSpPr>
                <a:cxnSpLocks/>
              </p:cNvCxnSpPr>
              <p:nvPr/>
            </p:nvCxnSpPr>
            <p:spPr>
              <a:xfrm flipH="1">
                <a:off x="840876" y="2648289"/>
                <a:ext cx="110594"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72F9D69-00A3-4846-B949-34EBC40B74C9}"/>
                  </a:ext>
                </a:extLst>
              </p:cNvPr>
              <p:cNvCxnSpPr>
                <a:cxnSpLocks/>
              </p:cNvCxnSpPr>
              <p:nvPr/>
            </p:nvCxnSpPr>
            <p:spPr>
              <a:xfrm flipH="1">
                <a:off x="1309816" y="2626038"/>
                <a:ext cx="98854" cy="364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B7921B0-62BC-2C46-B7C9-37F34CDC003E}"/>
                  </a:ext>
                </a:extLst>
              </p:cNvPr>
              <p:cNvCxnSpPr>
                <a:cxnSpLocks/>
              </p:cNvCxnSpPr>
              <p:nvPr/>
            </p:nvCxnSpPr>
            <p:spPr>
              <a:xfrm flipH="1">
                <a:off x="1835409" y="2648289"/>
                <a:ext cx="1"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07B18B4-B7B9-C743-93D3-4420B6A22E7B}"/>
                  </a:ext>
                </a:extLst>
              </p:cNvPr>
              <p:cNvCxnSpPr>
                <a:cxnSpLocks/>
              </p:cNvCxnSpPr>
              <p:nvPr/>
            </p:nvCxnSpPr>
            <p:spPr>
              <a:xfrm>
                <a:off x="2227848" y="2648289"/>
                <a:ext cx="80536" cy="34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142503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1AE59-B3F4-FA4F-9591-00C77CADC4EA}"/>
              </a:ext>
            </a:extLst>
          </p:cNvPr>
          <p:cNvPicPr>
            <a:picLocks noChangeAspect="1"/>
          </p:cNvPicPr>
          <p:nvPr/>
        </p:nvPicPr>
        <p:blipFill>
          <a:blip r:embed="rId2"/>
          <a:stretch>
            <a:fillRect/>
          </a:stretch>
        </p:blipFill>
        <p:spPr>
          <a:xfrm>
            <a:off x="1281237" y="3569264"/>
            <a:ext cx="6744983" cy="2306189"/>
          </a:xfrm>
          <a:prstGeom prst="rect">
            <a:avLst/>
          </a:prstGeom>
        </p:spPr>
      </p:pic>
      <p:sp>
        <p:nvSpPr>
          <p:cNvPr id="3" name="Title 2">
            <a:extLst>
              <a:ext uri="{FF2B5EF4-FFF2-40B4-BE49-F238E27FC236}">
                <a16:creationId xmlns:a16="http://schemas.microsoft.com/office/drawing/2014/main" id="{998C052B-0967-4F4B-80D4-89436DB80934}"/>
              </a:ext>
            </a:extLst>
          </p:cNvPr>
          <p:cNvSpPr>
            <a:spLocks noGrp="1"/>
          </p:cNvSpPr>
          <p:nvPr>
            <p:ph type="title"/>
          </p:nvPr>
        </p:nvSpPr>
        <p:spPr/>
        <p:txBody>
          <a:bodyPr/>
          <a:lstStyle/>
          <a:p>
            <a:r>
              <a:rPr lang="en-IE" noProof="0" dirty="0"/>
              <a:t>Results</a:t>
            </a:r>
          </a:p>
        </p:txBody>
      </p:sp>
      <p:sp>
        <p:nvSpPr>
          <p:cNvPr id="4" name="Slide Number Placeholder 3">
            <a:extLst>
              <a:ext uri="{FF2B5EF4-FFF2-40B4-BE49-F238E27FC236}">
                <a16:creationId xmlns:a16="http://schemas.microsoft.com/office/drawing/2014/main" id="{92F773A3-EF17-8E4A-8B8B-E38EFDF2D3F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36</a:t>
            </a:fld>
            <a:endParaRPr lang="en-US"/>
          </a:p>
        </p:txBody>
      </p:sp>
      <p:pic>
        <p:nvPicPr>
          <p:cNvPr id="7" name="Picture 6">
            <a:extLst>
              <a:ext uri="{FF2B5EF4-FFF2-40B4-BE49-F238E27FC236}">
                <a16:creationId xmlns:a16="http://schemas.microsoft.com/office/drawing/2014/main" id="{52611AFA-D703-D540-B402-8827D7D2FDBD}"/>
              </a:ext>
            </a:extLst>
          </p:cNvPr>
          <p:cNvPicPr>
            <a:picLocks noChangeAspect="1"/>
          </p:cNvPicPr>
          <p:nvPr/>
        </p:nvPicPr>
        <p:blipFill>
          <a:blip r:embed="rId3"/>
          <a:stretch>
            <a:fillRect/>
          </a:stretch>
        </p:blipFill>
        <p:spPr>
          <a:xfrm>
            <a:off x="2470092" y="606176"/>
            <a:ext cx="4203817" cy="2874590"/>
          </a:xfrm>
          <a:prstGeom prst="rect">
            <a:avLst/>
          </a:prstGeom>
        </p:spPr>
      </p:pic>
    </p:spTree>
    <p:extLst>
      <p:ext uri="{BB962C8B-B14F-4D97-AF65-F5344CB8AC3E}">
        <p14:creationId xmlns:p14="http://schemas.microsoft.com/office/powerpoint/2010/main" val="2678281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9616C2-4A81-CA49-8D8B-F33D948257E8}"/>
              </a:ext>
            </a:extLst>
          </p:cNvPr>
          <p:cNvPicPr>
            <a:picLocks noChangeAspect="1"/>
          </p:cNvPicPr>
          <p:nvPr/>
        </p:nvPicPr>
        <p:blipFill>
          <a:blip r:embed="rId2"/>
          <a:stretch>
            <a:fillRect/>
          </a:stretch>
        </p:blipFill>
        <p:spPr>
          <a:xfrm>
            <a:off x="1135341" y="1479479"/>
            <a:ext cx="6484659" cy="4468703"/>
          </a:xfrm>
          <a:prstGeom prst="rect">
            <a:avLst/>
          </a:prstGeom>
        </p:spPr>
      </p:pic>
      <p:sp>
        <p:nvSpPr>
          <p:cNvPr id="3" name="Title 2">
            <a:extLst>
              <a:ext uri="{FF2B5EF4-FFF2-40B4-BE49-F238E27FC236}">
                <a16:creationId xmlns:a16="http://schemas.microsoft.com/office/drawing/2014/main" id="{D8A0B324-E13F-434E-AA13-F6B66C5FF369}"/>
              </a:ext>
            </a:extLst>
          </p:cNvPr>
          <p:cNvSpPr>
            <a:spLocks noGrp="1"/>
          </p:cNvSpPr>
          <p:nvPr>
            <p:ph type="title"/>
          </p:nvPr>
        </p:nvSpPr>
        <p:spPr/>
        <p:txBody>
          <a:bodyPr/>
          <a:lstStyle/>
          <a:p>
            <a:r>
              <a:rPr lang="en-IE" noProof="0" dirty="0"/>
              <a:t>But what about performance?</a:t>
            </a:r>
          </a:p>
        </p:txBody>
      </p:sp>
      <p:sp>
        <p:nvSpPr>
          <p:cNvPr id="4" name="Slide Number Placeholder 3">
            <a:extLst>
              <a:ext uri="{FF2B5EF4-FFF2-40B4-BE49-F238E27FC236}">
                <a16:creationId xmlns:a16="http://schemas.microsoft.com/office/drawing/2014/main" id="{47B7BF1B-095E-5544-9356-CFE3971143D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2260721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DB0CB3-71EC-7143-A0C7-57ABD37019AE}"/>
              </a:ext>
            </a:extLst>
          </p:cNvPr>
          <p:cNvSpPr>
            <a:spLocks noGrp="1"/>
          </p:cNvSpPr>
          <p:nvPr>
            <p:ph type="body" idx="1"/>
          </p:nvPr>
        </p:nvSpPr>
        <p:spPr>
          <a:xfrm>
            <a:off x="457199" y="1491850"/>
            <a:ext cx="8229601" cy="4439350"/>
          </a:xfrm>
        </p:spPr>
        <p:txBody>
          <a:bodyPr/>
          <a:lstStyle/>
          <a:p>
            <a:r>
              <a:rPr lang="en-IE" dirty="0"/>
              <a:t>Unit Decomposition -&gt; segmented, atomic </a:t>
            </a:r>
            <a:r>
              <a:rPr lang="en-IE" b="1" dirty="0"/>
              <a:t>units</a:t>
            </a:r>
          </a:p>
          <a:p>
            <a:r>
              <a:rPr lang="en-IE" dirty="0"/>
              <a:t>Need to analyse the units using </a:t>
            </a:r>
            <a:r>
              <a:rPr lang="en-IE" b="1" dirty="0"/>
              <a:t>descriptors </a:t>
            </a:r>
            <a:r>
              <a:rPr lang="en-IE" dirty="0"/>
              <a:t>or </a:t>
            </a:r>
            <a:r>
              <a:rPr lang="en-IE" b="1" dirty="0"/>
              <a:t>feature extractors</a:t>
            </a:r>
          </a:p>
          <a:p>
            <a:r>
              <a:rPr lang="en-IE" dirty="0"/>
              <a:t>Feature analysis allows us to </a:t>
            </a:r>
            <a:r>
              <a:rPr lang="en-IE" b="1" dirty="0"/>
              <a:t>select </a:t>
            </a:r>
            <a:r>
              <a:rPr lang="en-IE" dirty="0"/>
              <a:t>units by comparing their analysed features</a:t>
            </a:r>
          </a:p>
          <a:p>
            <a:r>
              <a:rPr lang="en-IE" dirty="0"/>
              <a:t>Feature Types:</a:t>
            </a:r>
          </a:p>
          <a:p>
            <a:pPr lvl="1"/>
            <a:r>
              <a:rPr lang="en-IE" sz="2400" b="1" dirty="0"/>
              <a:t>Temporal </a:t>
            </a:r>
            <a:r>
              <a:rPr lang="en-IE" sz="2400" dirty="0"/>
              <a:t>(log-attack time and loudness)</a:t>
            </a:r>
            <a:endParaRPr lang="en-IE" sz="2400" b="1" dirty="0"/>
          </a:p>
          <a:p>
            <a:pPr lvl="1"/>
            <a:r>
              <a:rPr lang="en-IE" sz="2400" b="1" dirty="0"/>
              <a:t>Spectral</a:t>
            </a:r>
          </a:p>
          <a:p>
            <a:pPr lvl="1"/>
            <a:r>
              <a:rPr lang="en-IE" sz="2400" b="1" dirty="0"/>
              <a:t>Musical (</a:t>
            </a:r>
            <a:r>
              <a:rPr lang="en-IE" sz="2400" dirty="0"/>
              <a:t>pitch and </a:t>
            </a:r>
            <a:r>
              <a:rPr lang="en-IE" sz="2400" dirty="0" err="1"/>
              <a:t>chroma</a:t>
            </a:r>
            <a:r>
              <a:rPr lang="en-IE" sz="2400" dirty="0"/>
              <a:t>)</a:t>
            </a:r>
          </a:p>
          <a:p>
            <a:pPr lvl="1"/>
            <a:r>
              <a:rPr lang="en-IE" sz="2400" b="1" dirty="0" err="1"/>
              <a:t>Timbral</a:t>
            </a:r>
            <a:endParaRPr lang="en-IE" sz="2400" b="1" dirty="0"/>
          </a:p>
        </p:txBody>
      </p:sp>
      <p:sp>
        <p:nvSpPr>
          <p:cNvPr id="3" name="Title 2">
            <a:extLst>
              <a:ext uri="{FF2B5EF4-FFF2-40B4-BE49-F238E27FC236}">
                <a16:creationId xmlns:a16="http://schemas.microsoft.com/office/drawing/2014/main" id="{79DB176D-C0CD-2341-A1B0-2C7C8F174281}"/>
              </a:ext>
            </a:extLst>
          </p:cNvPr>
          <p:cNvSpPr>
            <a:spLocks noGrp="1"/>
          </p:cNvSpPr>
          <p:nvPr>
            <p:ph type="title"/>
          </p:nvPr>
        </p:nvSpPr>
        <p:spPr/>
        <p:txBody>
          <a:bodyPr/>
          <a:lstStyle/>
          <a:p>
            <a:r>
              <a:rPr lang="en-IE" dirty="0"/>
              <a:t>(B) Feature Analysis</a:t>
            </a:r>
          </a:p>
        </p:txBody>
      </p:sp>
      <p:sp>
        <p:nvSpPr>
          <p:cNvPr id="4" name="Slide Number Placeholder 3">
            <a:extLst>
              <a:ext uri="{FF2B5EF4-FFF2-40B4-BE49-F238E27FC236}">
                <a16:creationId xmlns:a16="http://schemas.microsoft.com/office/drawing/2014/main" id="{606CD2E3-A526-4243-8AFF-583545D6849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38</a:t>
            </a:fld>
            <a:endParaRPr lang="en-US"/>
          </a:p>
        </p:txBody>
      </p:sp>
      <p:grpSp>
        <p:nvGrpSpPr>
          <p:cNvPr id="19" name="Group 18">
            <a:extLst>
              <a:ext uri="{FF2B5EF4-FFF2-40B4-BE49-F238E27FC236}">
                <a16:creationId xmlns:a16="http://schemas.microsoft.com/office/drawing/2014/main" id="{98931DD6-14C3-CE4A-92E1-436ECFC56590}"/>
              </a:ext>
            </a:extLst>
          </p:cNvPr>
          <p:cNvGrpSpPr/>
          <p:nvPr/>
        </p:nvGrpSpPr>
        <p:grpSpPr>
          <a:xfrm>
            <a:off x="5943281" y="523107"/>
            <a:ext cx="3006317" cy="810060"/>
            <a:chOff x="5943281" y="523107"/>
            <a:chExt cx="3006317" cy="810060"/>
          </a:xfrm>
        </p:grpSpPr>
        <p:pic>
          <p:nvPicPr>
            <p:cNvPr id="20" name="Picture 19">
              <a:extLst>
                <a:ext uri="{FF2B5EF4-FFF2-40B4-BE49-F238E27FC236}">
                  <a16:creationId xmlns:a16="http://schemas.microsoft.com/office/drawing/2014/main" id="{74374715-AB5F-0144-9E0F-BC5CC1E4BF4C}"/>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50352" y="523107"/>
              <a:ext cx="999246" cy="810060"/>
            </a:xfrm>
            <a:prstGeom prst="rect">
              <a:avLst/>
            </a:prstGeom>
          </p:spPr>
        </p:pic>
        <p:pic>
          <p:nvPicPr>
            <p:cNvPr id="21" name="Picture 20">
              <a:extLst>
                <a:ext uri="{FF2B5EF4-FFF2-40B4-BE49-F238E27FC236}">
                  <a16:creationId xmlns:a16="http://schemas.microsoft.com/office/drawing/2014/main" id="{DFD45879-4D06-A142-A045-3BA6F81E30E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31703" y="540492"/>
              <a:ext cx="956919" cy="752432"/>
            </a:xfrm>
            <a:prstGeom prst="rect">
              <a:avLst/>
            </a:prstGeom>
          </p:spPr>
        </p:pic>
        <p:grpSp>
          <p:nvGrpSpPr>
            <p:cNvPr id="22" name="Group 21">
              <a:extLst>
                <a:ext uri="{FF2B5EF4-FFF2-40B4-BE49-F238E27FC236}">
                  <a16:creationId xmlns:a16="http://schemas.microsoft.com/office/drawing/2014/main" id="{8E824899-6F1E-CC4B-9AAB-4375E106FBBF}"/>
                </a:ext>
              </a:extLst>
            </p:cNvPr>
            <p:cNvGrpSpPr/>
            <p:nvPr/>
          </p:nvGrpSpPr>
          <p:grpSpPr>
            <a:xfrm>
              <a:off x="5943281" y="526284"/>
              <a:ext cx="726692" cy="756098"/>
              <a:chOff x="617863" y="1897743"/>
              <a:chExt cx="1872664" cy="1948442"/>
            </a:xfrm>
          </p:grpSpPr>
          <p:pic>
            <p:nvPicPr>
              <p:cNvPr id="23" name="Picture 22">
                <a:extLst>
                  <a:ext uri="{FF2B5EF4-FFF2-40B4-BE49-F238E27FC236}">
                    <a16:creationId xmlns:a16="http://schemas.microsoft.com/office/drawing/2014/main" id="{C0971F53-7ED8-8E43-A917-8EE588DEF4CB}"/>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2700" y="1897743"/>
                <a:ext cx="1642989" cy="750546"/>
              </a:xfrm>
              <a:prstGeom prst="rect">
                <a:avLst/>
              </a:prstGeom>
            </p:spPr>
          </p:pic>
          <p:pic>
            <p:nvPicPr>
              <p:cNvPr id="24" name="Picture 23">
                <a:extLst>
                  <a:ext uri="{FF2B5EF4-FFF2-40B4-BE49-F238E27FC236}">
                    <a16:creationId xmlns:a16="http://schemas.microsoft.com/office/drawing/2014/main" id="{9D1E680D-24CF-6A48-92CE-036915F00BD6}"/>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7863" y="2990720"/>
                <a:ext cx="1872664" cy="855465"/>
              </a:xfrm>
              <a:prstGeom prst="rect">
                <a:avLst/>
              </a:prstGeom>
            </p:spPr>
          </p:pic>
          <p:cxnSp>
            <p:nvCxnSpPr>
              <p:cNvPr id="25" name="Straight Arrow Connector 24">
                <a:extLst>
                  <a:ext uri="{FF2B5EF4-FFF2-40B4-BE49-F238E27FC236}">
                    <a16:creationId xmlns:a16="http://schemas.microsoft.com/office/drawing/2014/main" id="{EDF4C6A4-F93D-3840-ABF1-99E5CF091BBD}"/>
                  </a:ext>
                </a:extLst>
              </p:cNvPr>
              <p:cNvCxnSpPr>
                <a:cxnSpLocks/>
              </p:cNvCxnSpPr>
              <p:nvPr/>
            </p:nvCxnSpPr>
            <p:spPr>
              <a:xfrm flipH="1">
                <a:off x="840876" y="2648289"/>
                <a:ext cx="110594"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AA5430F-34A3-6C49-A5D9-9F3855BA0425}"/>
                  </a:ext>
                </a:extLst>
              </p:cNvPr>
              <p:cNvCxnSpPr>
                <a:cxnSpLocks/>
              </p:cNvCxnSpPr>
              <p:nvPr/>
            </p:nvCxnSpPr>
            <p:spPr>
              <a:xfrm flipH="1">
                <a:off x="1309816" y="2626038"/>
                <a:ext cx="98854" cy="364682"/>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D6BDC41-7EEB-B74F-B6BA-455454108449}"/>
                  </a:ext>
                </a:extLst>
              </p:cNvPr>
              <p:cNvCxnSpPr>
                <a:cxnSpLocks/>
              </p:cNvCxnSpPr>
              <p:nvPr/>
            </p:nvCxnSpPr>
            <p:spPr>
              <a:xfrm flipH="1">
                <a:off x="1835409" y="2648289"/>
                <a:ext cx="1"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3664E27-D0F3-864B-BB1D-878C06BA5874}"/>
                  </a:ext>
                </a:extLst>
              </p:cNvPr>
              <p:cNvCxnSpPr>
                <a:cxnSpLocks/>
              </p:cNvCxnSpPr>
              <p:nvPr/>
            </p:nvCxnSpPr>
            <p:spPr>
              <a:xfrm>
                <a:off x="2227848" y="2648289"/>
                <a:ext cx="80536"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211367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457199" y="1477909"/>
            <a:ext cx="8229600" cy="4439400"/>
          </a:xfrm>
          <a:prstGeom prst="rect">
            <a:avLst/>
          </a:prstGeom>
          <a:noFill/>
          <a:ln>
            <a:noFill/>
          </a:ln>
        </p:spPr>
        <p:txBody>
          <a:bodyPr spcFirstLastPara="1" wrap="square" lIns="91425" tIns="45700" rIns="91425" bIns="45700" anchor="t" anchorCtr="0">
            <a:noAutofit/>
          </a:bodyPr>
          <a:lstStyle/>
          <a:p>
            <a:pPr marL="342900" indent="-342900"/>
            <a:r>
              <a:rPr lang="en-IE" b="1" noProof="0" dirty="0"/>
              <a:t>Spectral</a:t>
            </a:r>
            <a:r>
              <a:rPr lang="en-IE" noProof="0" dirty="0"/>
              <a:t> Features:</a:t>
            </a:r>
          </a:p>
          <a:p>
            <a:pPr marL="800100" lvl="1" indent="-342900"/>
            <a:r>
              <a:rPr lang="en-IE" dirty="0"/>
              <a:t>Flatness</a:t>
            </a:r>
          </a:p>
          <a:p>
            <a:pPr marL="800100" lvl="1" indent="-342900"/>
            <a:endParaRPr lang="en-IE" dirty="0"/>
          </a:p>
          <a:p>
            <a:pPr marL="0" indent="0">
              <a:buNone/>
            </a:pPr>
            <a:endParaRPr lang="en-IE" noProof="0" dirty="0"/>
          </a:p>
          <a:p>
            <a:pPr marL="0" indent="0">
              <a:buNone/>
            </a:pPr>
            <a:endParaRPr lang="en-IE" noProof="0" dirty="0"/>
          </a:p>
          <a:p>
            <a:pPr marL="800100" lvl="1" indent="-342900"/>
            <a:endParaRPr lang="en-IE" noProof="0" dirty="0"/>
          </a:p>
          <a:p>
            <a:pPr marL="800100" lvl="1" indent="-342900"/>
            <a:r>
              <a:rPr lang="en-IE" noProof="0" dirty="0"/>
              <a:t>Centroid</a:t>
            </a:r>
          </a:p>
          <a:p>
            <a:pPr marL="800100" lvl="1" indent="-342900"/>
            <a:endParaRPr lang="en-IE" dirty="0"/>
          </a:p>
          <a:p>
            <a:pPr marL="800100" lvl="1" indent="-342900"/>
            <a:endParaRPr lang="en-IE" noProof="0" dirty="0"/>
          </a:p>
          <a:p>
            <a:pPr marL="800100" lvl="1" indent="-342900"/>
            <a:endParaRPr lang="en-IE" noProof="0" dirty="0"/>
          </a:p>
          <a:p>
            <a:pPr marL="800100" lvl="1" indent="-342900"/>
            <a:endParaRPr lang="en-IE" noProof="0" dirty="0"/>
          </a:p>
          <a:p>
            <a:pPr marL="0" marR="0" lvl="0" indent="0" algn="l" rtl="0">
              <a:spcBef>
                <a:spcPts val="480"/>
              </a:spcBef>
              <a:spcAft>
                <a:spcPts val="0"/>
              </a:spcAft>
              <a:buNone/>
            </a:pPr>
            <a:endParaRPr lang="en-IE" noProof="0" dirty="0"/>
          </a:p>
          <a:p>
            <a:pPr marL="0" marR="0" lvl="0" indent="0" algn="l" rtl="0">
              <a:spcBef>
                <a:spcPts val="480"/>
              </a:spcBef>
              <a:spcAft>
                <a:spcPts val="0"/>
              </a:spcAft>
              <a:buClr>
                <a:srgbClr val="BC0C2D"/>
              </a:buClr>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p:txBody>
      </p:sp>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Feature Analysis - Spectral</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39</a:t>
            </a:fld>
            <a:endParaRPr sz="1200" b="0" i="0" u="none" strike="noStrike" cap="none">
              <a:solidFill>
                <a:srgbClr val="3F3F3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82D83F0B-FFAE-254B-8414-0E30D4A6F2AB}"/>
              </a:ext>
            </a:extLst>
          </p:cNvPr>
          <p:cNvPicPr>
            <a:picLocks noChangeAspect="1"/>
          </p:cNvPicPr>
          <p:nvPr/>
        </p:nvPicPr>
        <p:blipFill>
          <a:blip r:embed="rId3"/>
          <a:stretch>
            <a:fillRect/>
          </a:stretch>
        </p:blipFill>
        <p:spPr>
          <a:xfrm>
            <a:off x="4798636" y="1294591"/>
            <a:ext cx="4345364" cy="4713615"/>
          </a:xfrm>
          <a:prstGeom prst="rect">
            <a:avLst/>
          </a:prstGeom>
        </p:spPr>
      </p:pic>
      <p:pic>
        <p:nvPicPr>
          <p:cNvPr id="3" name="Picture 2">
            <a:extLst>
              <a:ext uri="{FF2B5EF4-FFF2-40B4-BE49-F238E27FC236}">
                <a16:creationId xmlns:a16="http://schemas.microsoft.com/office/drawing/2014/main" id="{0CB5C25B-7DB4-D349-8EF9-E1E5A2600893}"/>
              </a:ext>
            </a:extLst>
          </p:cNvPr>
          <p:cNvPicPr>
            <a:picLocks noChangeAspect="1"/>
          </p:cNvPicPr>
          <p:nvPr/>
        </p:nvPicPr>
        <p:blipFill>
          <a:blip r:embed="rId4"/>
          <a:stretch>
            <a:fillRect/>
          </a:stretch>
        </p:blipFill>
        <p:spPr>
          <a:xfrm>
            <a:off x="1410413" y="4375704"/>
            <a:ext cx="2767078" cy="1266290"/>
          </a:xfrm>
          <a:prstGeom prst="rect">
            <a:avLst/>
          </a:prstGeom>
        </p:spPr>
      </p:pic>
      <p:pic>
        <p:nvPicPr>
          <p:cNvPr id="4" name="Picture 3">
            <a:extLst>
              <a:ext uri="{FF2B5EF4-FFF2-40B4-BE49-F238E27FC236}">
                <a16:creationId xmlns:a16="http://schemas.microsoft.com/office/drawing/2014/main" id="{2378DCE9-60ED-F247-B5E8-99BD75F828DB}"/>
              </a:ext>
            </a:extLst>
          </p:cNvPr>
          <p:cNvPicPr>
            <a:picLocks noChangeAspect="1"/>
          </p:cNvPicPr>
          <p:nvPr/>
        </p:nvPicPr>
        <p:blipFill>
          <a:blip r:embed="rId5"/>
          <a:stretch>
            <a:fillRect/>
          </a:stretch>
        </p:blipFill>
        <p:spPr>
          <a:xfrm>
            <a:off x="1486466" y="2545536"/>
            <a:ext cx="2614972" cy="1414295"/>
          </a:xfrm>
          <a:prstGeom prst="rect">
            <a:avLst/>
          </a:prstGeom>
        </p:spPr>
      </p:pic>
    </p:spTree>
    <p:extLst>
      <p:ext uri="{BB962C8B-B14F-4D97-AF65-F5344CB8AC3E}">
        <p14:creationId xmlns:p14="http://schemas.microsoft.com/office/powerpoint/2010/main" val="1617215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0536B9-D3FF-9E46-8ED3-756D2A0A43BB}"/>
              </a:ext>
            </a:extLst>
          </p:cNvPr>
          <p:cNvSpPr>
            <a:spLocks noGrp="1"/>
          </p:cNvSpPr>
          <p:nvPr>
            <p:ph type="body" sz="quarter" idx="10"/>
          </p:nvPr>
        </p:nvSpPr>
        <p:spPr>
          <a:xfrm>
            <a:off x="457199" y="1385312"/>
            <a:ext cx="8229601" cy="4439350"/>
          </a:xfrm>
        </p:spPr>
        <p:txBody>
          <a:bodyPr/>
          <a:lstStyle/>
          <a:p>
            <a:r>
              <a:rPr lang="en-IE" noProof="0" dirty="0"/>
              <a:t>Emerging in the 1980s North America</a:t>
            </a:r>
          </a:p>
          <a:p>
            <a:r>
              <a:rPr lang="en-IE" dirty="0"/>
              <a:t>Intended for dancing at nightclubs or illicit raves</a:t>
            </a:r>
            <a:endParaRPr lang="en-IE" noProof="0" dirty="0"/>
          </a:p>
          <a:p>
            <a:endParaRPr lang="en-IE" noProof="0" dirty="0"/>
          </a:p>
          <a:p>
            <a:r>
              <a:rPr lang="en-IE" noProof="0" dirty="0"/>
              <a:t>Highly </a:t>
            </a:r>
            <a:r>
              <a:rPr lang="en-IE" b="1" noProof="0" dirty="0"/>
              <a:t>repetitive </a:t>
            </a:r>
            <a:r>
              <a:rPr lang="en-IE" noProof="0" dirty="0"/>
              <a:t>and </a:t>
            </a:r>
            <a:r>
              <a:rPr lang="en-IE" b="1" noProof="0" dirty="0"/>
              <a:t>loop</a:t>
            </a:r>
            <a:r>
              <a:rPr lang="en-IE" noProof="0" dirty="0"/>
              <a:t>-based</a:t>
            </a:r>
          </a:p>
          <a:p>
            <a:r>
              <a:rPr lang="en-IE" b="1" dirty="0"/>
              <a:t>Rhythm</a:t>
            </a:r>
            <a:r>
              <a:rPr lang="en-IE" dirty="0"/>
              <a:t>-focussed</a:t>
            </a:r>
          </a:p>
          <a:p>
            <a:pPr lvl="1"/>
            <a:r>
              <a:rPr lang="en-IE" dirty="0"/>
              <a:t>“the rhythm is the melody” (Reynolds, 2013)</a:t>
            </a:r>
          </a:p>
          <a:p>
            <a:pPr marL="457200" lvl="1" indent="0">
              <a:buNone/>
            </a:pPr>
            <a:endParaRPr lang="en-IE" dirty="0"/>
          </a:p>
          <a:p>
            <a:r>
              <a:rPr lang="en-IE" i="1" noProof="0" dirty="0"/>
              <a:t>Less </a:t>
            </a:r>
            <a:r>
              <a:rPr lang="en-IE" noProof="0" dirty="0"/>
              <a:t>about traditional </a:t>
            </a:r>
            <a:r>
              <a:rPr lang="en-IE" noProof="0" dirty="0" err="1"/>
              <a:t>songwriting</a:t>
            </a:r>
            <a:r>
              <a:rPr lang="en-IE" noProof="0" dirty="0"/>
              <a:t> and compositional techniques in terms of harmony and form</a:t>
            </a:r>
          </a:p>
          <a:p>
            <a:r>
              <a:rPr lang="en-IE" i="1" dirty="0"/>
              <a:t>More </a:t>
            </a:r>
            <a:r>
              <a:rPr lang="en-IE" dirty="0"/>
              <a:t>about </a:t>
            </a:r>
            <a:r>
              <a:rPr lang="en-IE" b="1" dirty="0"/>
              <a:t>sound design </a:t>
            </a:r>
            <a:r>
              <a:rPr lang="en-IE" dirty="0"/>
              <a:t>and </a:t>
            </a:r>
            <a:r>
              <a:rPr lang="en-IE" b="1" dirty="0"/>
              <a:t>layering </a:t>
            </a:r>
            <a:r>
              <a:rPr lang="en-IE" dirty="0"/>
              <a:t>of </a:t>
            </a:r>
            <a:r>
              <a:rPr lang="en-IE" b="1" dirty="0"/>
              <a:t>timbre</a:t>
            </a:r>
          </a:p>
          <a:p>
            <a:pPr lvl="1"/>
            <a:r>
              <a:rPr lang="en-IE" dirty="0"/>
              <a:t>Using a combination of synthesised and sampled sounds</a:t>
            </a:r>
          </a:p>
          <a:p>
            <a:pPr lvl="1"/>
            <a:endParaRPr lang="en-IE" b="1" noProof="0" dirty="0"/>
          </a:p>
        </p:txBody>
      </p:sp>
      <p:sp>
        <p:nvSpPr>
          <p:cNvPr id="3" name="Title 2">
            <a:extLst>
              <a:ext uri="{FF2B5EF4-FFF2-40B4-BE49-F238E27FC236}">
                <a16:creationId xmlns:a16="http://schemas.microsoft.com/office/drawing/2014/main" id="{3C08793A-F330-4A4C-AF27-A6160EAC53E9}"/>
              </a:ext>
            </a:extLst>
          </p:cNvPr>
          <p:cNvSpPr>
            <a:spLocks noGrp="1"/>
          </p:cNvSpPr>
          <p:nvPr>
            <p:ph type="title"/>
          </p:nvPr>
        </p:nvSpPr>
        <p:spPr/>
        <p:txBody>
          <a:bodyPr/>
          <a:lstStyle/>
          <a:p>
            <a:r>
              <a:rPr lang="en-IE" noProof="0" dirty="0"/>
              <a:t>Electronic Dance Music</a:t>
            </a:r>
          </a:p>
        </p:txBody>
      </p:sp>
      <p:sp>
        <p:nvSpPr>
          <p:cNvPr id="4" name="Slide Number Placeholder 3">
            <a:extLst>
              <a:ext uri="{FF2B5EF4-FFF2-40B4-BE49-F238E27FC236}">
                <a16:creationId xmlns:a16="http://schemas.microsoft.com/office/drawing/2014/main" id="{92223E64-F31F-D544-B685-513982555E63}"/>
              </a:ext>
            </a:extLst>
          </p:cNvPr>
          <p:cNvSpPr>
            <a:spLocks noGrp="1"/>
          </p:cNvSpPr>
          <p:nvPr>
            <p:ph type="sldNum" sz="quarter" idx="4"/>
          </p:nvPr>
        </p:nvSpPr>
        <p:spPr/>
        <p:txBody>
          <a:bodyPr/>
          <a:lstStyle/>
          <a:p>
            <a:fld id="{E696DCD3-46B7-BF4D-8C43-85570FC75805}" type="slidenum">
              <a:rPr lang="es-ES" smtClean="0"/>
              <a:pPr/>
              <a:t>4</a:t>
            </a:fld>
            <a:endParaRPr lang="es-ES" dirty="0"/>
          </a:p>
        </p:txBody>
      </p:sp>
    </p:spTree>
    <p:extLst>
      <p:ext uri="{BB962C8B-B14F-4D97-AF65-F5344CB8AC3E}">
        <p14:creationId xmlns:p14="http://schemas.microsoft.com/office/powerpoint/2010/main" val="2125508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457199" y="1477909"/>
            <a:ext cx="8229600" cy="4439400"/>
          </a:xfrm>
          <a:prstGeom prst="rect">
            <a:avLst/>
          </a:prstGeom>
          <a:noFill/>
          <a:ln>
            <a:noFill/>
          </a:ln>
        </p:spPr>
        <p:txBody>
          <a:bodyPr spcFirstLastPara="1" wrap="square" lIns="91425" tIns="45700" rIns="91425" bIns="45700" anchor="t" anchorCtr="0">
            <a:noAutofit/>
          </a:bodyPr>
          <a:lstStyle/>
          <a:p>
            <a:pPr marL="342900" indent="-342900"/>
            <a:r>
              <a:rPr lang="en-IE" b="1" dirty="0"/>
              <a:t>Timbre</a:t>
            </a:r>
          </a:p>
          <a:p>
            <a:pPr marL="800100" lvl="1" indent="-342900"/>
            <a:r>
              <a:rPr lang="en-IE" sz="2400" i="1" dirty="0"/>
              <a:t>“that attribute of auditory sensation, in terms of which a listener can judge that two sounds similarly presented and having the same loudness and pitch are dissimilar”</a:t>
            </a:r>
          </a:p>
          <a:p>
            <a:pPr marL="800100" lvl="1" indent="-342900"/>
            <a:r>
              <a:rPr lang="en-IE" sz="2400" dirty="0"/>
              <a:t>Of course temporal and spectral features influence our perception of timbre.</a:t>
            </a:r>
          </a:p>
          <a:p>
            <a:pPr marL="800100" lvl="1" indent="-342900"/>
            <a:r>
              <a:rPr lang="en-IE" sz="2400" dirty="0"/>
              <a:t>One of the </a:t>
            </a:r>
            <a:r>
              <a:rPr lang="en-IE" sz="2400" i="1" dirty="0"/>
              <a:t>de facto </a:t>
            </a:r>
            <a:r>
              <a:rPr lang="en-IE" sz="2400" dirty="0"/>
              <a:t>descriptors used for analysing and comparing timbres are the Mel Frequency Cepstral Coefficients (MFCCs).</a:t>
            </a:r>
          </a:p>
          <a:p>
            <a:pPr marL="800100" lvl="1" indent="-342900"/>
            <a:r>
              <a:rPr lang="en-IE" sz="2400" dirty="0"/>
              <a:t>But other *FCCs exist, are they better?</a:t>
            </a:r>
          </a:p>
          <a:p>
            <a:pPr marL="800100" lvl="1" indent="-342900"/>
            <a:endParaRPr lang="en-IE" dirty="0"/>
          </a:p>
          <a:p>
            <a:pPr marL="0" indent="0">
              <a:buNone/>
            </a:pPr>
            <a:endParaRPr lang="en-IE" noProof="0" dirty="0"/>
          </a:p>
          <a:p>
            <a:pPr marL="0" indent="0">
              <a:buNone/>
            </a:pPr>
            <a:endParaRPr lang="en-IE" noProof="0" dirty="0"/>
          </a:p>
          <a:p>
            <a:pPr marL="800100" lvl="1" indent="-342900"/>
            <a:endParaRPr lang="en-IE" noProof="0" dirty="0"/>
          </a:p>
          <a:p>
            <a:pPr marL="800100" lvl="1" indent="-342900"/>
            <a:endParaRPr lang="en-IE" dirty="0"/>
          </a:p>
          <a:p>
            <a:pPr marL="800100" lvl="1" indent="-342900"/>
            <a:endParaRPr lang="en-IE" noProof="0" dirty="0"/>
          </a:p>
          <a:p>
            <a:pPr marL="800100" lvl="1" indent="-342900"/>
            <a:endParaRPr lang="en-IE" noProof="0" dirty="0"/>
          </a:p>
          <a:p>
            <a:pPr marL="800100" lvl="1" indent="-342900"/>
            <a:endParaRPr lang="en-IE" noProof="0" dirty="0"/>
          </a:p>
          <a:p>
            <a:pPr marL="0" marR="0" lvl="0" indent="0" algn="l" rtl="0">
              <a:spcBef>
                <a:spcPts val="480"/>
              </a:spcBef>
              <a:spcAft>
                <a:spcPts val="0"/>
              </a:spcAft>
              <a:buNone/>
            </a:pPr>
            <a:endParaRPr lang="en-IE" noProof="0" dirty="0"/>
          </a:p>
          <a:p>
            <a:pPr marL="0" marR="0" lvl="0" indent="0" algn="l" rtl="0">
              <a:spcBef>
                <a:spcPts val="480"/>
              </a:spcBef>
              <a:spcAft>
                <a:spcPts val="0"/>
              </a:spcAft>
              <a:buClr>
                <a:srgbClr val="BC0C2D"/>
              </a:buClr>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p:txBody>
      </p:sp>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Feature Analysis - Timbre</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40</a:t>
            </a:fld>
            <a:endParaRPr sz="1200" b="0" i="0" u="none" strike="noStrike" cap="none">
              <a:solidFill>
                <a:srgbClr val="3F3F3F"/>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22F9E3BD-16D0-9E40-9C1C-A1A5967C7145}"/>
              </a:ext>
            </a:extLst>
          </p:cNvPr>
          <p:cNvGrpSpPr/>
          <p:nvPr/>
        </p:nvGrpSpPr>
        <p:grpSpPr>
          <a:xfrm>
            <a:off x="5943281" y="523107"/>
            <a:ext cx="3006317" cy="810060"/>
            <a:chOff x="5943281" y="523107"/>
            <a:chExt cx="3006317" cy="810060"/>
          </a:xfrm>
        </p:grpSpPr>
        <p:pic>
          <p:nvPicPr>
            <p:cNvPr id="6" name="Picture 5">
              <a:extLst>
                <a:ext uri="{FF2B5EF4-FFF2-40B4-BE49-F238E27FC236}">
                  <a16:creationId xmlns:a16="http://schemas.microsoft.com/office/drawing/2014/main" id="{8A6340A6-ADAF-2441-857A-54B98DDDAF1F}"/>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50352" y="523107"/>
              <a:ext cx="999246" cy="810060"/>
            </a:xfrm>
            <a:prstGeom prst="rect">
              <a:avLst/>
            </a:prstGeom>
          </p:spPr>
        </p:pic>
        <p:pic>
          <p:nvPicPr>
            <p:cNvPr id="7" name="Picture 6">
              <a:extLst>
                <a:ext uri="{FF2B5EF4-FFF2-40B4-BE49-F238E27FC236}">
                  <a16:creationId xmlns:a16="http://schemas.microsoft.com/office/drawing/2014/main" id="{A5BCEA8B-D571-2148-9723-AF007CB3C79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31703" y="540492"/>
              <a:ext cx="956919" cy="752432"/>
            </a:xfrm>
            <a:prstGeom prst="rect">
              <a:avLst/>
            </a:prstGeom>
          </p:spPr>
        </p:pic>
        <p:grpSp>
          <p:nvGrpSpPr>
            <p:cNvPr id="8" name="Group 7">
              <a:extLst>
                <a:ext uri="{FF2B5EF4-FFF2-40B4-BE49-F238E27FC236}">
                  <a16:creationId xmlns:a16="http://schemas.microsoft.com/office/drawing/2014/main" id="{C458A5FC-D2A9-D542-BFAF-114BFE10E4F8}"/>
                </a:ext>
              </a:extLst>
            </p:cNvPr>
            <p:cNvGrpSpPr/>
            <p:nvPr/>
          </p:nvGrpSpPr>
          <p:grpSpPr>
            <a:xfrm>
              <a:off x="5943281" y="526284"/>
              <a:ext cx="726692" cy="756098"/>
              <a:chOff x="617863" y="1897743"/>
              <a:chExt cx="1872664" cy="1948442"/>
            </a:xfrm>
          </p:grpSpPr>
          <p:pic>
            <p:nvPicPr>
              <p:cNvPr id="9" name="Picture 8">
                <a:extLst>
                  <a:ext uri="{FF2B5EF4-FFF2-40B4-BE49-F238E27FC236}">
                    <a16:creationId xmlns:a16="http://schemas.microsoft.com/office/drawing/2014/main" id="{47B5F1CC-5888-1749-A08A-563E8964423C}"/>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2700" y="1897743"/>
                <a:ext cx="1642989" cy="750546"/>
              </a:xfrm>
              <a:prstGeom prst="rect">
                <a:avLst/>
              </a:prstGeom>
            </p:spPr>
          </p:pic>
          <p:pic>
            <p:nvPicPr>
              <p:cNvPr id="10" name="Picture 9">
                <a:extLst>
                  <a:ext uri="{FF2B5EF4-FFF2-40B4-BE49-F238E27FC236}">
                    <a16:creationId xmlns:a16="http://schemas.microsoft.com/office/drawing/2014/main" id="{7A4B0B48-6196-E549-98BB-A2009BFDF0E3}"/>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7863" y="2990720"/>
                <a:ext cx="1872664" cy="855465"/>
              </a:xfrm>
              <a:prstGeom prst="rect">
                <a:avLst/>
              </a:prstGeom>
            </p:spPr>
          </p:pic>
          <p:cxnSp>
            <p:nvCxnSpPr>
              <p:cNvPr id="11" name="Straight Arrow Connector 10">
                <a:extLst>
                  <a:ext uri="{FF2B5EF4-FFF2-40B4-BE49-F238E27FC236}">
                    <a16:creationId xmlns:a16="http://schemas.microsoft.com/office/drawing/2014/main" id="{3237AD22-743B-F146-80F4-0737F8CCAAC8}"/>
                  </a:ext>
                </a:extLst>
              </p:cNvPr>
              <p:cNvCxnSpPr>
                <a:cxnSpLocks/>
              </p:cNvCxnSpPr>
              <p:nvPr/>
            </p:nvCxnSpPr>
            <p:spPr>
              <a:xfrm flipH="1">
                <a:off x="840876" y="2648289"/>
                <a:ext cx="110594"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EB85855-9339-A641-A59F-A7E440AD6FFA}"/>
                  </a:ext>
                </a:extLst>
              </p:cNvPr>
              <p:cNvCxnSpPr>
                <a:cxnSpLocks/>
              </p:cNvCxnSpPr>
              <p:nvPr/>
            </p:nvCxnSpPr>
            <p:spPr>
              <a:xfrm flipH="1">
                <a:off x="1309816" y="2626038"/>
                <a:ext cx="98854" cy="364682"/>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B2B6739-32D2-5949-A71F-81B49655FD1B}"/>
                  </a:ext>
                </a:extLst>
              </p:cNvPr>
              <p:cNvCxnSpPr>
                <a:cxnSpLocks/>
              </p:cNvCxnSpPr>
              <p:nvPr/>
            </p:nvCxnSpPr>
            <p:spPr>
              <a:xfrm flipH="1">
                <a:off x="1835409" y="2648289"/>
                <a:ext cx="1"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E1EA5FB-F039-9F4F-859F-B00B9D18E739}"/>
                  </a:ext>
                </a:extLst>
              </p:cNvPr>
              <p:cNvCxnSpPr>
                <a:cxnSpLocks/>
              </p:cNvCxnSpPr>
              <p:nvPr/>
            </p:nvCxnSpPr>
            <p:spPr>
              <a:xfrm>
                <a:off x="2227848" y="2648289"/>
                <a:ext cx="80536"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2783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MFCC Extraction in </a:t>
            </a:r>
            <a:r>
              <a:rPr lang="en-IE" noProof="0" dirty="0" err="1"/>
              <a:t>Essentia</a:t>
            </a:r>
            <a:r>
              <a:rPr lang="en-IE" dirty="0"/>
              <a:t>*</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41</a:t>
            </a:fld>
            <a:endParaRPr sz="1200" b="0" i="0" u="none" strike="noStrike" cap="none">
              <a:solidFill>
                <a:srgbClr val="3F3F3F"/>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4B55AFCE-F553-6E42-9B09-A7E9CC0574A0}"/>
              </a:ext>
            </a:extLst>
          </p:cNvPr>
          <p:cNvPicPr>
            <a:picLocks noChangeAspect="1"/>
          </p:cNvPicPr>
          <p:nvPr/>
        </p:nvPicPr>
        <p:blipFill>
          <a:blip r:embed="rId3"/>
          <a:stretch>
            <a:fillRect/>
          </a:stretch>
        </p:blipFill>
        <p:spPr>
          <a:xfrm>
            <a:off x="1583900" y="1109656"/>
            <a:ext cx="6496414" cy="4649718"/>
          </a:xfrm>
          <a:prstGeom prst="rect">
            <a:avLst/>
          </a:prstGeom>
        </p:spPr>
      </p:pic>
      <p:pic>
        <p:nvPicPr>
          <p:cNvPr id="6" name="Picture 5">
            <a:extLst>
              <a:ext uri="{FF2B5EF4-FFF2-40B4-BE49-F238E27FC236}">
                <a16:creationId xmlns:a16="http://schemas.microsoft.com/office/drawing/2014/main" id="{478DD13F-316A-974A-A534-B91AC6044E68}"/>
              </a:ext>
            </a:extLst>
          </p:cNvPr>
          <p:cNvPicPr>
            <a:picLocks noChangeAspect="1"/>
          </p:cNvPicPr>
          <p:nvPr/>
        </p:nvPicPr>
        <p:blipFill>
          <a:blip r:embed="rId4"/>
          <a:stretch>
            <a:fillRect/>
          </a:stretch>
        </p:blipFill>
        <p:spPr>
          <a:xfrm>
            <a:off x="601040" y="4883431"/>
            <a:ext cx="2671356" cy="875943"/>
          </a:xfrm>
          <a:prstGeom prst="rect">
            <a:avLst/>
          </a:prstGeom>
        </p:spPr>
      </p:pic>
      <p:pic>
        <p:nvPicPr>
          <p:cNvPr id="7" name="Picture 6">
            <a:extLst>
              <a:ext uri="{FF2B5EF4-FFF2-40B4-BE49-F238E27FC236}">
                <a16:creationId xmlns:a16="http://schemas.microsoft.com/office/drawing/2014/main" id="{5580FB54-2D14-B243-A56B-BD26811328B4}"/>
              </a:ext>
            </a:extLst>
          </p:cNvPr>
          <p:cNvPicPr>
            <a:picLocks noChangeAspect="1"/>
          </p:cNvPicPr>
          <p:nvPr/>
        </p:nvPicPr>
        <p:blipFill>
          <a:blip r:embed="rId5"/>
          <a:stretch>
            <a:fillRect/>
          </a:stretch>
        </p:blipFill>
        <p:spPr>
          <a:xfrm>
            <a:off x="666276" y="3904179"/>
            <a:ext cx="2540884" cy="681419"/>
          </a:xfrm>
          <a:prstGeom prst="rect">
            <a:avLst/>
          </a:prstGeom>
        </p:spPr>
      </p:pic>
      <p:pic>
        <p:nvPicPr>
          <p:cNvPr id="8" name="Picture 7">
            <a:extLst>
              <a:ext uri="{FF2B5EF4-FFF2-40B4-BE49-F238E27FC236}">
                <a16:creationId xmlns:a16="http://schemas.microsoft.com/office/drawing/2014/main" id="{1E608E5C-3C27-E248-B459-679C4A9EE97C}"/>
              </a:ext>
            </a:extLst>
          </p:cNvPr>
          <p:cNvPicPr>
            <a:picLocks noChangeAspect="1"/>
          </p:cNvPicPr>
          <p:nvPr/>
        </p:nvPicPr>
        <p:blipFill>
          <a:blip r:embed="rId6"/>
          <a:stretch>
            <a:fillRect/>
          </a:stretch>
        </p:blipFill>
        <p:spPr>
          <a:xfrm>
            <a:off x="5292332" y="2424701"/>
            <a:ext cx="3563064" cy="803280"/>
          </a:xfrm>
          <a:prstGeom prst="rect">
            <a:avLst/>
          </a:prstGeom>
        </p:spPr>
      </p:pic>
      <p:sp>
        <p:nvSpPr>
          <p:cNvPr id="2" name="Oval 1">
            <a:extLst>
              <a:ext uri="{FF2B5EF4-FFF2-40B4-BE49-F238E27FC236}">
                <a16:creationId xmlns:a16="http://schemas.microsoft.com/office/drawing/2014/main" id="{0A4BA998-8413-4948-B86F-ED254FCAC4FC}"/>
              </a:ext>
            </a:extLst>
          </p:cNvPr>
          <p:cNvSpPr/>
          <p:nvPr/>
        </p:nvSpPr>
        <p:spPr>
          <a:xfrm>
            <a:off x="457201" y="3669175"/>
            <a:ext cx="2815195" cy="1099595"/>
          </a:xfrm>
          <a:prstGeom prst="ellipse">
            <a:avLst/>
          </a:prstGeom>
          <a:noFill/>
          <a:ln w="3492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a:p>
        </p:txBody>
      </p:sp>
      <p:sp>
        <p:nvSpPr>
          <p:cNvPr id="3" name="Rectangle 2">
            <a:extLst>
              <a:ext uri="{FF2B5EF4-FFF2-40B4-BE49-F238E27FC236}">
                <a16:creationId xmlns:a16="http://schemas.microsoft.com/office/drawing/2014/main" id="{7666BD9E-850F-8B4F-8116-CEBA03BB725A}"/>
              </a:ext>
            </a:extLst>
          </p:cNvPr>
          <p:cNvSpPr/>
          <p:nvPr/>
        </p:nvSpPr>
        <p:spPr>
          <a:xfrm>
            <a:off x="4690603" y="6300502"/>
            <a:ext cx="3389711" cy="338554"/>
          </a:xfrm>
          <a:prstGeom prst="rect">
            <a:avLst/>
          </a:prstGeom>
        </p:spPr>
        <p:txBody>
          <a:bodyPr wrap="none">
            <a:spAutoFit/>
          </a:bodyPr>
          <a:lstStyle/>
          <a:p>
            <a:r>
              <a:rPr lang="en-IE" sz="1600" dirty="0">
                <a:hlinkClick r:id="rId7"/>
              </a:rPr>
              <a:t>https://github.com/carthach/gendrum</a:t>
            </a:r>
            <a:endParaRPr lang="en-IE" sz="1600" dirty="0"/>
          </a:p>
        </p:txBody>
      </p:sp>
    </p:spTree>
    <p:extLst>
      <p:ext uri="{BB962C8B-B14F-4D97-AF65-F5344CB8AC3E}">
        <p14:creationId xmlns:p14="http://schemas.microsoft.com/office/powerpoint/2010/main" val="1610569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Frequency Warping</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42</a:t>
            </a:fld>
            <a:endParaRPr sz="1200" b="0" i="0" u="none" strike="noStrike" cap="none">
              <a:solidFill>
                <a:srgbClr val="3F3F3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98DE2D3-4844-3847-B040-3D895214DC4F}"/>
              </a:ext>
            </a:extLst>
          </p:cNvPr>
          <p:cNvPicPr>
            <a:picLocks noChangeAspect="1"/>
          </p:cNvPicPr>
          <p:nvPr/>
        </p:nvPicPr>
        <p:blipFill>
          <a:blip r:embed="rId3"/>
          <a:stretch>
            <a:fillRect/>
          </a:stretch>
        </p:blipFill>
        <p:spPr>
          <a:xfrm>
            <a:off x="1043611" y="1294591"/>
            <a:ext cx="6795570" cy="4646842"/>
          </a:xfrm>
          <a:prstGeom prst="rect">
            <a:avLst/>
          </a:prstGeom>
        </p:spPr>
      </p:pic>
    </p:spTree>
    <p:extLst>
      <p:ext uri="{BB962C8B-B14F-4D97-AF65-F5344CB8AC3E}">
        <p14:creationId xmlns:p14="http://schemas.microsoft.com/office/powerpoint/2010/main" val="2201850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BE24F8-0F05-EB42-9043-B2F9ABE9B0AA}"/>
              </a:ext>
            </a:extLst>
          </p:cNvPr>
          <p:cNvSpPr>
            <a:spLocks noGrp="1"/>
          </p:cNvSpPr>
          <p:nvPr>
            <p:ph type="body" idx="1"/>
          </p:nvPr>
        </p:nvSpPr>
        <p:spPr>
          <a:xfrm>
            <a:off x="457199" y="1294676"/>
            <a:ext cx="8229601" cy="4439350"/>
          </a:xfrm>
        </p:spPr>
        <p:txBody>
          <a:bodyPr/>
          <a:lstStyle/>
          <a:p>
            <a:r>
              <a:rPr lang="en-IE" b="1" dirty="0"/>
              <a:t>Implement and evaluate other extractors</a:t>
            </a:r>
          </a:p>
          <a:p>
            <a:r>
              <a:rPr lang="en-IE" b="1" dirty="0"/>
              <a:t>GFCC</a:t>
            </a:r>
          </a:p>
          <a:p>
            <a:pPr lvl="1"/>
            <a:r>
              <a:rPr lang="en-IE" b="1" dirty="0"/>
              <a:t>Equivalent Rectangular Bands </a:t>
            </a:r>
            <a:r>
              <a:rPr lang="en-IE" dirty="0"/>
              <a:t>(</a:t>
            </a:r>
            <a:r>
              <a:rPr lang="en-IE" b="1" dirty="0"/>
              <a:t>ERB) </a:t>
            </a:r>
            <a:r>
              <a:rPr lang="en-IE" dirty="0"/>
              <a:t>from </a:t>
            </a:r>
            <a:r>
              <a:rPr lang="en-IE" b="1" dirty="0" err="1"/>
              <a:t>Gammatone</a:t>
            </a:r>
            <a:r>
              <a:rPr lang="en-IE" b="1" dirty="0"/>
              <a:t> </a:t>
            </a:r>
            <a:r>
              <a:rPr lang="en-IE" dirty="0"/>
              <a:t>Filter</a:t>
            </a:r>
          </a:p>
          <a:p>
            <a:pPr lvl="1"/>
            <a:r>
              <a:rPr lang="en-IE" dirty="0"/>
              <a:t>Modelled on cochlea from smaller mammals</a:t>
            </a:r>
          </a:p>
          <a:p>
            <a:pPr lvl="1"/>
            <a:r>
              <a:rPr lang="en-IE" dirty="0"/>
              <a:t>Analysing large online collections (Roma, 2015)</a:t>
            </a:r>
          </a:p>
          <a:p>
            <a:pPr marL="106680" indent="0">
              <a:buNone/>
            </a:pPr>
            <a:endParaRPr lang="en-IE" b="1" dirty="0"/>
          </a:p>
          <a:p>
            <a:pPr marL="106680" indent="0">
              <a:buNone/>
            </a:pPr>
            <a:endParaRPr lang="en-IE" b="1" dirty="0"/>
          </a:p>
          <a:p>
            <a:r>
              <a:rPr lang="en-IE" b="1" dirty="0"/>
              <a:t>BFCC</a:t>
            </a:r>
          </a:p>
          <a:p>
            <a:pPr lvl="1"/>
            <a:r>
              <a:rPr lang="en-IE" b="1" dirty="0"/>
              <a:t>Bark scale - </a:t>
            </a:r>
            <a:r>
              <a:rPr lang="en-IE" dirty="0"/>
              <a:t>Critical bands of basilar membrane</a:t>
            </a:r>
          </a:p>
          <a:p>
            <a:pPr lvl="1"/>
            <a:r>
              <a:rPr lang="en-IE" dirty="0"/>
              <a:t>Useful for percussion ID (Brent, 2009a; 2009b; 2010)</a:t>
            </a:r>
          </a:p>
          <a:p>
            <a:endParaRPr lang="en-IE" dirty="0"/>
          </a:p>
          <a:p>
            <a:endParaRPr lang="en-IE" dirty="0"/>
          </a:p>
          <a:p>
            <a:endParaRPr lang="en-IE" dirty="0"/>
          </a:p>
          <a:p>
            <a:pPr marL="106680" indent="0">
              <a:buNone/>
            </a:pPr>
            <a:endParaRPr lang="en-IE" dirty="0"/>
          </a:p>
        </p:txBody>
      </p:sp>
      <p:pic>
        <p:nvPicPr>
          <p:cNvPr id="5" name="Picture 4">
            <a:extLst>
              <a:ext uri="{FF2B5EF4-FFF2-40B4-BE49-F238E27FC236}">
                <a16:creationId xmlns:a16="http://schemas.microsoft.com/office/drawing/2014/main" id="{54EC90D3-DE79-F84F-9209-B7B33C8D337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640240" y="5442396"/>
            <a:ext cx="3203576" cy="583259"/>
          </a:xfrm>
          <a:prstGeom prst="rect">
            <a:avLst/>
          </a:prstGeom>
        </p:spPr>
      </p:pic>
      <p:sp>
        <p:nvSpPr>
          <p:cNvPr id="3" name="Title 2">
            <a:extLst>
              <a:ext uri="{FF2B5EF4-FFF2-40B4-BE49-F238E27FC236}">
                <a16:creationId xmlns:a16="http://schemas.microsoft.com/office/drawing/2014/main" id="{5A3791F5-FA54-584C-9C6C-17F17DAF2B8C}"/>
              </a:ext>
            </a:extLst>
          </p:cNvPr>
          <p:cNvSpPr>
            <a:spLocks noGrp="1"/>
          </p:cNvSpPr>
          <p:nvPr>
            <p:ph type="title"/>
          </p:nvPr>
        </p:nvSpPr>
        <p:spPr/>
        <p:txBody>
          <a:bodyPr/>
          <a:lstStyle/>
          <a:p>
            <a:r>
              <a:rPr lang="en-IE" dirty="0"/>
              <a:t>Contribution: Improved Timbre Analysis</a:t>
            </a:r>
          </a:p>
        </p:txBody>
      </p:sp>
      <p:sp>
        <p:nvSpPr>
          <p:cNvPr id="4" name="Slide Number Placeholder 3">
            <a:extLst>
              <a:ext uri="{FF2B5EF4-FFF2-40B4-BE49-F238E27FC236}">
                <a16:creationId xmlns:a16="http://schemas.microsoft.com/office/drawing/2014/main" id="{5EA48A19-86B4-D944-B60E-7FEF8449D5E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43</a:t>
            </a:fld>
            <a:endParaRPr lang="en-US"/>
          </a:p>
        </p:txBody>
      </p:sp>
      <p:pic>
        <p:nvPicPr>
          <p:cNvPr id="6" name="Picture 5">
            <a:extLst>
              <a:ext uri="{FF2B5EF4-FFF2-40B4-BE49-F238E27FC236}">
                <a16:creationId xmlns:a16="http://schemas.microsoft.com/office/drawing/2014/main" id="{B93541D3-F0AC-3149-9703-F36709A6C561}"/>
              </a:ext>
            </a:extLst>
          </p:cNvPr>
          <p:cNvPicPr>
            <a:picLocks noChangeAspect="1"/>
          </p:cNvPicPr>
          <p:nvPr/>
        </p:nvPicPr>
        <p:blipFill>
          <a:blip r:embed="rId3"/>
          <a:stretch>
            <a:fillRect/>
          </a:stretch>
        </p:blipFill>
        <p:spPr>
          <a:xfrm>
            <a:off x="2409069" y="3514351"/>
            <a:ext cx="3665918" cy="628053"/>
          </a:xfrm>
          <a:prstGeom prst="rect">
            <a:avLst/>
          </a:prstGeom>
        </p:spPr>
      </p:pic>
    </p:spTree>
    <p:extLst>
      <p:ext uri="{BB962C8B-B14F-4D97-AF65-F5344CB8AC3E}">
        <p14:creationId xmlns:p14="http://schemas.microsoft.com/office/powerpoint/2010/main" val="3299730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BE24F8-0F05-EB42-9043-B2F9ABE9B0AA}"/>
              </a:ext>
            </a:extLst>
          </p:cNvPr>
          <p:cNvSpPr>
            <a:spLocks noGrp="1"/>
          </p:cNvSpPr>
          <p:nvPr>
            <p:ph type="body" idx="1"/>
          </p:nvPr>
        </p:nvSpPr>
        <p:spPr>
          <a:xfrm>
            <a:off x="457199" y="1331277"/>
            <a:ext cx="8229601" cy="4439350"/>
          </a:xfrm>
        </p:spPr>
        <p:txBody>
          <a:bodyPr/>
          <a:lstStyle/>
          <a:p>
            <a:r>
              <a:rPr lang="en-IE" dirty="0"/>
              <a:t>GFCC is already in </a:t>
            </a:r>
            <a:r>
              <a:rPr lang="en-IE" dirty="0" err="1"/>
              <a:t>Essentia</a:t>
            </a:r>
            <a:r>
              <a:rPr lang="en-IE" dirty="0"/>
              <a:t>, BFCC isn’t</a:t>
            </a:r>
          </a:p>
          <a:p>
            <a:r>
              <a:rPr lang="en-IE" dirty="0"/>
              <a:t>Very few standards or implementations exist elsewhere!</a:t>
            </a:r>
          </a:p>
          <a:p>
            <a:r>
              <a:rPr lang="en-IE" dirty="0"/>
              <a:t>Port of Dan Ellis’s </a:t>
            </a:r>
            <a:r>
              <a:rPr lang="en-IE" dirty="0" err="1"/>
              <a:t>Rastamat</a:t>
            </a:r>
            <a:r>
              <a:rPr lang="en-IE" dirty="0"/>
              <a:t>* to C++</a:t>
            </a:r>
          </a:p>
          <a:p>
            <a:endParaRPr lang="en-IE" dirty="0"/>
          </a:p>
          <a:p>
            <a:endParaRPr lang="en-IE" dirty="0"/>
          </a:p>
          <a:p>
            <a:endParaRPr lang="en-IE" dirty="0"/>
          </a:p>
          <a:p>
            <a:endParaRPr lang="en-IE" dirty="0"/>
          </a:p>
          <a:p>
            <a:endParaRPr lang="en-IE" dirty="0"/>
          </a:p>
          <a:p>
            <a:endParaRPr lang="en-IE" dirty="0"/>
          </a:p>
          <a:p>
            <a:pPr marL="106680" indent="0">
              <a:buNone/>
            </a:pPr>
            <a:endParaRPr lang="en-IE" dirty="0"/>
          </a:p>
        </p:txBody>
      </p:sp>
      <p:sp>
        <p:nvSpPr>
          <p:cNvPr id="3" name="Title 2">
            <a:extLst>
              <a:ext uri="{FF2B5EF4-FFF2-40B4-BE49-F238E27FC236}">
                <a16:creationId xmlns:a16="http://schemas.microsoft.com/office/drawing/2014/main" id="{5A3791F5-FA54-584C-9C6C-17F17DAF2B8C}"/>
              </a:ext>
            </a:extLst>
          </p:cNvPr>
          <p:cNvSpPr>
            <a:spLocks noGrp="1"/>
          </p:cNvSpPr>
          <p:nvPr>
            <p:ph type="title"/>
          </p:nvPr>
        </p:nvSpPr>
        <p:spPr/>
        <p:txBody>
          <a:bodyPr/>
          <a:lstStyle/>
          <a:p>
            <a:r>
              <a:rPr lang="en-IE" dirty="0"/>
              <a:t>BFCC Implementation</a:t>
            </a:r>
          </a:p>
        </p:txBody>
      </p:sp>
      <p:sp>
        <p:nvSpPr>
          <p:cNvPr id="4" name="Slide Number Placeholder 3">
            <a:extLst>
              <a:ext uri="{FF2B5EF4-FFF2-40B4-BE49-F238E27FC236}">
                <a16:creationId xmlns:a16="http://schemas.microsoft.com/office/drawing/2014/main" id="{5EA48A19-86B4-D944-B60E-7FEF8449D5E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44</a:t>
            </a:fld>
            <a:endParaRPr lang="en-US"/>
          </a:p>
        </p:txBody>
      </p:sp>
      <p:sp>
        <p:nvSpPr>
          <p:cNvPr id="7" name="Rectangle 6">
            <a:extLst>
              <a:ext uri="{FF2B5EF4-FFF2-40B4-BE49-F238E27FC236}">
                <a16:creationId xmlns:a16="http://schemas.microsoft.com/office/drawing/2014/main" id="{E4BCF929-8F7D-924F-8BC9-DAC86687481A}"/>
              </a:ext>
            </a:extLst>
          </p:cNvPr>
          <p:cNvSpPr/>
          <p:nvPr/>
        </p:nvSpPr>
        <p:spPr>
          <a:xfrm>
            <a:off x="3891280" y="6300514"/>
            <a:ext cx="4572000" cy="338554"/>
          </a:xfrm>
          <a:prstGeom prst="rect">
            <a:avLst/>
          </a:prstGeom>
        </p:spPr>
        <p:txBody>
          <a:bodyPr>
            <a:spAutoFit/>
          </a:bodyPr>
          <a:lstStyle/>
          <a:p>
            <a:pPr lvl="0"/>
            <a:r>
              <a:rPr lang="en-IE" sz="1600" dirty="0">
                <a:hlinkClick r:id="rId2"/>
              </a:rPr>
              <a:t>*https://labrosa.ee.columbia.edu/matlab/rastamat/</a:t>
            </a:r>
            <a:endParaRPr lang="en-IE" sz="1600" dirty="0"/>
          </a:p>
        </p:txBody>
      </p:sp>
      <p:pic>
        <p:nvPicPr>
          <p:cNvPr id="5" name="Picture 4">
            <a:extLst>
              <a:ext uri="{FF2B5EF4-FFF2-40B4-BE49-F238E27FC236}">
                <a16:creationId xmlns:a16="http://schemas.microsoft.com/office/drawing/2014/main" id="{8BC8E46A-94F5-B641-A9D0-CB146AA7CC4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86327" y="2689983"/>
            <a:ext cx="4171343" cy="3345588"/>
          </a:xfrm>
          <a:prstGeom prst="rect">
            <a:avLst/>
          </a:prstGeom>
        </p:spPr>
      </p:pic>
    </p:spTree>
    <p:extLst>
      <p:ext uri="{BB962C8B-B14F-4D97-AF65-F5344CB8AC3E}">
        <p14:creationId xmlns:p14="http://schemas.microsoft.com/office/powerpoint/2010/main" val="1115542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E00FB1-EADD-7D42-8FC3-9433CCA2A018}"/>
              </a:ext>
            </a:extLst>
          </p:cNvPr>
          <p:cNvSpPr>
            <a:spLocks noGrp="1"/>
          </p:cNvSpPr>
          <p:nvPr>
            <p:ph type="body" idx="1"/>
          </p:nvPr>
        </p:nvSpPr>
        <p:spPr/>
        <p:txBody>
          <a:bodyPr/>
          <a:lstStyle/>
          <a:p>
            <a:r>
              <a:rPr lang="en-IE" dirty="0"/>
              <a:t>Verify that our BFCC works, and other features chosen</a:t>
            </a:r>
          </a:p>
          <a:p>
            <a:r>
              <a:rPr lang="en-IE" dirty="0"/>
              <a:t>See if the BFCC and GFCC improves over MFCC</a:t>
            </a:r>
          </a:p>
          <a:p>
            <a:r>
              <a:rPr lang="en-IE" dirty="0"/>
              <a:t>Two newly compiled corpora</a:t>
            </a:r>
          </a:p>
          <a:p>
            <a:pPr lvl="1"/>
            <a:r>
              <a:rPr lang="en-IE" dirty="0"/>
              <a:t>General timbres (</a:t>
            </a:r>
            <a:r>
              <a:rPr lang="en-IE" b="1" dirty="0"/>
              <a:t>orchestral</a:t>
            </a:r>
            <a:r>
              <a:rPr lang="en-IE" dirty="0"/>
              <a:t>)</a:t>
            </a:r>
          </a:p>
          <a:p>
            <a:pPr lvl="1"/>
            <a:r>
              <a:rPr lang="en-IE" b="1" dirty="0"/>
              <a:t>Drum</a:t>
            </a:r>
            <a:r>
              <a:rPr lang="en-IE" dirty="0"/>
              <a:t> timbres</a:t>
            </a:r>
          </a:p>
          <a:p>
            <a:r>
              <a:rPr lang="en-IE" dirty="0"/>
              <a:t>Compared three different classifiers, with different feature configurations</a:t>
            </a:r>
          </a:p>
          <a:p>
            <a:pPr lvl="1"/>
            <a:r>
              <a:rPr lang="en-IE" b="1" i="1" dirty="0"/>
              <a:t>k-</a:t>
            </a:r>
            <a:r>
              <a:rPr lang="en-IE" b="1" dirty="0"/>
              <a:t>NN</a:t>
            </a:r>
            <a:r>
              <a:rPr lang="en-IE" dirty="0"/>
              <a:t> (</a:t>
            </a:r>
            <a:r>
              <a:rPr lang="en-IE" i="1" dirty="0"/>
              <a:t>k=</a:t>
            </a:r>
            <a:r>
              <a:rPr lang="en-IE" dirty="0"/>
              <a:t>1)</a:t>
            </a:r>
          </a:p>
          <a:p>
            <a:pPr lvl="1"/>
            <a:r>
              <a:rPr lang="en-IE" b="1" dirty="0"/>
              <a:t>ANN</a:t>
            </a:r>
            <a:r>
              <a:rPr lang="en-IE" dirty="0"/>
              <a:t> </a:t>
            </a:r>
          </a:p>
          <a:p>
            <a:pPr lvl="1"/>
            <a:r>
              <a:rPr lang="en-IE" b="1" dirty="0"/>
              <a:t>SVM</a:t>
            </a:r>
          </a:p>
          <a:p>
            <a:pPr lvl="1"/>
            <a:endParaRPr lang="en-IE" i="1" dirty="0"/>
          </a:p>
          <a:p>
            <a:pPr lvl="1"/>
            <a:endParaRPr lang="en-IE" dirty="0"/>
          </a:p>
        </p:txBody>
      </p:sp>
      <p:sp>
        <p:nvSpPr>
          <p:cNvPr id="3" name="Title 2">
            <a:extLst>
              <a:ext uri="{FF2B5EF4-FFF2-40B4-BE49-F238E27FC236}">
                <a16:creationId xmlns:a16="http://schemas.microsoft.com/office/drawing/2014/main" id="{1D608520-C7DD-4B4D-A1EB-92A52DB71DD8}"/>
              </a:ext>
            </a:extLst>
          </p:cNvPr>
          <p:cNvSpPr>
            <a:spLocks noGrp="1"/>
          </p:cNvSpPr>
          <p:nvPr>
            <p:ph type="title"/>
          </p:nvPr>
        </p:nvSpPr>
        <p:spPr/>
        <p:txBody>
          <a:bodyPr/>
          <a:lstStyle/>
          <a:p>
            <a:r>
              <a:rPr lang="en-IE" dirty="0"/>
              <a:t>Classification Experiment</a:t>
            </a:r>
          </a:p>
        </p:txBody>
      </p:sp>
      <p:sp>
        <p:nvSpPr>
          <p:cNvPr id="4" name="Slide Number Placeholder 3">
            <a:extLst>
              <a:ext uri="{FF2B5EF4-FFF2-40B4-BE49-F238E27FC236}">
                <a16:creationId xmlns:a16="http://schemas.microsoft.com/office/drawing/2014/main" id="{80AE4F29-0A36-4741-B99F-94E985637E5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45</a:t>
            </a:fld>
            <a:endParaRPr lang="en-US"/>
          </a:p>
        </p:txBody>
      </p:sp>
    </p:spTree>
    <p:extLst>
      <p:ext uri="{BB962C8B-B14F-4D97-AF65-F5344CB8AC3E}">
        <p14:creationId xmlns:p14="http://schemas.microsoft.com/office/powerpoint/2010/main" val="3065393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457199" y="1477909"/>
            <a:ext cx="8229600" cy="4439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480"/>
              </a:spcBef>
              <a:spcAft>
                <a:spcPts val="0"/>
              </a:spcAft>
              <a:buClr>
                <a:srgbClr val="BC0C2D"/>
              </a:buClr>
              <a:buSzPts val="1920"/>
              <a:buFont typeface="Arial"/>
              <a:buChar char="•"/>
            </a:pPr>
            <a:r>
              <a:rPr lang="en-IE" sz="2800" noProof="0" dirty="0"/>
              <a:t>100 samples per instrument</a:t>
            </a:r>
          </a:p>
          <a:p>
            <a:pPr marL="342900" marR="0" lvl="0" indent="-342900" algn="l" rtl="0">
              <a:lnSpc>
                <a:spcPct val="100000"/>
              </a:lnSpc>
              <a:spcBef>
                <a:spcPts val="480"/>
              </a:spcBef>
              <a:spcAft>
                <a:spcPts val="0"/>
              </a:spcAft>
              <a:buClr>
                <a:srgbClr val="BC0C2D"/>
              </a:buClr>
              <a:buSzPts val="1920"/>
              <a:buFont typeface="Arial"/>
              <a:buChar char="•"/>
            </a:pPr>
            <a:r>
              <a:rPr lang="en-IE" sz="2800" dirty="0"/>
              <a:t>Randomised selection</a:t>
            </a:r>
          </a:p>
          <a:p>
            <a:pPr marL="342900" marR="0" lvl="0" indent="-342900" algn="l" rtl="0">
              <a:lnSpc>
                <a:spcPct val="100000"/>
              </a:lnSpc>
              <a:spcBef>
                <a:spcPts val="480"/>
              </a:spcBef>
              <a:spcAft>
                <a:spcPts val="0"/>
              </a:spcAft>
              <a:buClr>
                <a:srgbClr val="BC0C2D"/>
              </a:buClr>
              <a:buSzPts val="1920"/>
              <a:buFont typeface="Arial"/>
              <a:buChar char="•"/>
            </a:pPr>
            <a:r>
              <a:rPr lang="en-IE" sz="2800" noProof="0" dirty="0"/>
              <a:t>All articulations</a:t>
            </a:r>
          </a:p>
          <a:p>
            <a:pPr marL="0" marR="0" lvl="0" indent="0" algn="l" rtl="0">
              <a:spcBef>
                <a:spcPts val="480"/>
              </a:spcBef>
              <a:spcAft>
                <a:spcPts val="0"/>
              </a:spcAft>
              <a:buNone/>
            </a:pPr>
            <a:endParaRPr lang="en-IE" sz="2000" dirty="0"/>
          </a:p>
          <a:p>
            <a:pPr marL="0" marR="0" lvl="0" indent="0" algn="l" rtl="0">
              <a:spcBef>
                <a:spcPts val="480"/>
              </a:spcBef>
              <a:spcAft>
                <a:spcPts val="0"/>
              </a:spcAft>
              <a:buNone/>
            </a:pPr>
            <a:endParaRPr lang="en-IE" sz="2000" noProof="0" dirty="0"/>
          </a:p>
          <a:p>
            <a:pPr marL="0" marR="0" lvl="0" indent="0" algn="l" rtl="0">
              <a:spcBef>
                <a:spcPts val="480"/>
              </a:spcBef>
              <a:spcAft>
                <a:spcPts val="0"/>
              </a:spcAft>
              <a:buNone/>
            </a:pPr>
            <a:endParaRPr lang="en-IE" sz="2000" noProof="0" dirty="0"/>
          </a:p>
          <a:p>
            <a:pPr marL="0" lvl="0" indent="0">
              <a:buNone/>
            </a:pPr>
            <a:endParaRPr lang="en-IE" sz="2000" noProof="0" dirty="0"/>
          </a:p>
          <a:p>
            <a:pPr marL="0" marR="0" lvl="0" indent="0" algn="l" rtl="0">
              <a:spcBef>
                <a:spcPts val="480"/>
              </a:spcBef>
              <a:spcAft>
                <a:spcPts val="0"/>
              </a:spcAft>
              <a:buClr>
                <a:srgbClr val="BC0C2D"/>
              </a:buClr>
              <a:buFont typeface="Arial"/>
              <a:buNone/>
            </a:pPr>
            <a:endParaRPr lang="en-IE" sz="20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0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000" b="0" i="0" u="none" strike="noStrike" cap="none" noProof="0" dirty="0">
              <a:solidFill>
                <a:srgbClr val="3F3F3F"/>
              </a:solidFill>
              <a:latin typeface="Calibri"/>
              <a:ea typeface="Calibri"/>
              <a:cs typeface="Calibri"/>
              <a:sym typeface="Calibri"/>
            </a:endParaRPr>
          </a:p>
        </p:txBody>
      </p:sp>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Classification - Orchestral Dataset</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46</a:t>
            </a:fld>
            <a:endParaRPr sz="1200" b="0" i="0" u="none" strike="noStrike" cap="none">
              <a:solidFill>
                <a:srgbClr val="3F3F3F"/>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8728C49B-910D-F94C-8A39-BC8FC46268F6}"/>
              </a:ext>
            </a:extLst>
          </p:cNvPr>
          <p:cNvPicPr>
            <a:picLocks noChangeAspect="1"/>
          </p:cNvPicPr>
          <p:nvPr/>
        </p:nvPicPr>
        <p:blipFill>
          <a:blip r:embed="rId3"/>
          <a:stretch>
            <a:fillRect/>
          </a:stretch>
        </p:blipFill>
        <p:spPr>
          <a:xfrm>
            <a:off x="2438436" y="615592"/>
            <a:ext cx="6526221" cy="5403318"/>
          </a:xfrm>
          <a:prstGeom prst="rect">
            <a:avLst/>
          </a:prstGeom>
        </p:spPr>
      </p:pic>
      <p:sp>
        <p:nvSpPr>
          <p:cNvPr id="7" name="Rectangle 6">
            <a:extLst>
              <a:ext uri="{FF2B5EF4-FFF2-40B4-BE49-F238E27FC236}">
                <a16:creationId xmlns:a16="http://schemas.microsoft.com/office/drawing/2014/main" id="{6DEFF4C5-DADC-5A47-AEFB-1BE43D23A16A}"/>
              </a:ext>
            </a:extLst>
          </p:cNvPr>
          <p:cNvSpPr/>
          <p:nvPr/>
        </p:nvSpPr>
        <p:spPr>
          <a:xfrm>
            <a:off x="3434540" y="6238946"/>
            <a:ext cx="5021631" cy="461665"/>
          </a:xfrm>
          <a:prstGeom prst="rect">
            <a:avLst/>
          </a:prstGeom>
        </p:spPr>
        <p:txBody>
          <a:bodyPr wrap="none">
            <a:spAutoFit/>
          </a:bodyPr>
          <a:lstStyle/>
          <a:p>
            <a:pPr lvl="0"/>
            <a:r>
              <a:rPr lang="en-IE" sz="1200" dirty="0">
                <a:hlinkClick r:id="rId4"/>
              </a:rPr>
              <a:t>http://www.philharmonia.co.uk/explore/sound_samples</a:t>
            </a:r>
            <a:endParaRPr lang="en-IE" sz="1200" dirty="0"/>
          </a:p>
          <a:p>
            <a:pPr lvl="0"/>
            <a:r>
              <a:rPr lang="en-IE" sz="1200" dirty="0">
                <a:hlinkClick r:id="rId5"/>
              </a:rPr>
              <a:t>https://</a:t>
            </a:r>
            <a:r>
              <a:rPr lang="en-IE" sz="1200" dirty="0" err="1">
                <a:hlinkClick r:id="rId5"/>
              </a:rPr>
              <a:t>github.com</a:t>
            </a:r>
            <a:r>
              <a:rPr lang="en-IE" sz="1200" dirty="0">
                <a:hlinkClick r:id="rId5"/>
              </a:rPr>
              <a:t>/</a:t>
            </a:r>
            <a:r>
              <a:rPr lang="en-IE" sz="1200" dirty="0" err="1">
                <a:hlinkClick r:id="rId5"/>
              </a:rPr>
              <a:t>carthach</a:t>
            </a:r>
            <a:r>
              <a:rPr lang="en-IE" sz="1200" dirty="0">
                <a:hlinkClick r:id="rId5"/>
              </a:rPr>
              <a:t>/</a:t>
            </a:r>
            <a:r>
              <a:rPr lang="en-IE" sz="1200" dirty="0" err="1">
                <a:hlinkClick r:id="rId5"/>
              </a:rPr>
              <a:t>phd_thesis</a:t>
            </a:r>
            <a:r>
              <a:rPr lang="en-IE" sz="1200" dirty="0">
                <a:hlinkClick r:id="rId5"/>
              </a:rPr>
              <a:t>/tree/master/classification/orchestra</a:t>
            </a:r>
            <a:endParaRPr lang="en-IE" sz="1200" dirty="0"/>
          </a:p>
        </p:txBody>
      </p:sp>
    </p:spTree>
    <p:extLst>
      <p:ext uri="{BB962C8B-B14F-4D97-AF65-F5344CB8AC3E}">
        <p14:creationId xmlns:p14="http://schemas.microsoft.com/office/powerpoint/2010/main" val="112442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A10DF4-9A8B-8B40-8F62-A303BF1A7E21}"/>
              </a:ext>
            </a:extLst>
          </p:cNvPr>
          <p:cNvSpPr>
            <a:spLocks noGrp="1"/>
          </p:cNvSpPr>
          <p:nvPr>
            <p:ph type="body" idx="1"/>
          </p:nvPr>
        </p:nvSpPr>
        <p:spPr/>
        <p:txBody>
          <a:bodyPr/>
          <a:lstStyle/>
          <a:p>
            <a:r>
              <a:rPr lang="en-IE" sz="2800" dirty="0"/>
              <a:t>Compiled from a variety of free web sources</a:t>
            </a:r>
          </a:p>
          <a:p>
            <a:r>
              <a:rPr lang="en-IE" sz="2800" dirty="0"/>
              <a:t>Contains electronic and acoustic sounds</a:t>
            </a:r>
          </a:p>
        </p:txBody>
      </p:sp>
      <p:sp>
        <p:nvSpPr>
          <p:cNvPr id="3" name="Title 2">
            <a:extLst>
              <a:ext uri="{FF2B5EF4-FFF2-40B4-BE49-F238E27FC236}">
                <a16:creationId xmlns:a16="http://schemas.microsoft.com/office/drawing/2014/main" id="{88F24ADE-546C-7B41-9F35-FC9B49DAC839}"/>
              </a:ext>
            </a:extLst>
          </p:cNvPr>
          <p:cNvSpPr>
            <a:spLocks noGrp="1"/>
          </p:cNvSpPr>
          <p:nvPr>
            <p:ph type="title"/>
          </p:nvPr>
        </p:nvSpPr>
        <p:spPr/>
        <p:txBody>
          <a:bodyPr/>
          <a:lstStyle/>
          <a:p>
            <a:r>
              <a:rPr lang="en-IE" noProof="0" dirty="0"/>
              <a:t>Drum Dataset</a:t>
            </a:r>
          </a:p>
        </p:txBody>
      </p:sp>
      <p:sp>
        <p:nvSpPr>
          <p:cNvPr id="4" name="Slide Number Placeholder 3">
            <a:extLst>
              <a:ext uri="{FF2B5EF4-FFF2-40B4-BE49-F238E27FC236}">
                <a16:creationId xmlns:a16="http://schemas.microsoft.com/office/drawing/2014/main" id="{B9F51CA3-B0C2-5243-AE03-81D199397E1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47</a:t>
            </a:fld>
            <a:endParaRPr lang="en-US"/>
          </a:p>
        </p:txBody>
      </p:sp>
      <p:pic>
        <p:nvPicPr>
          <p:cNvPr id="7" name="Picture 6">
            <a:extLst>
              <a:ext uri="{FF2B5EF4-FFF2-40B4-BE49-F238E27FC236}">
                <a16:creationId xmlns:a16="http://schemas.microsoft.com/office/drawing/2014/main" id="{89FF4CCF-1267-BF4D-8EA4-157967CCDA12}"/>
              </a:ext>
            </a:extLst>
          </p:cNvPr>
          <p:cNvPicPr>
            <a:picLocks noChangeAspect="1"/>
          </p:cNvPicPr>
          <p:nvPr/>
        </p:nvPicPr>
        <p:blipFill>
          <a:blip r:embed="rId2"/>
          <a:stretch>
            <a:fillRect/>
          </a:stretch>
        </p:blipFill>
        <p:spPr>
          <a:xfrm>
            <a:off x="0" y="3125850"/>
            <a:ext cx="9016208" cy="2084998"/>
          </a:xfrm>
          <a:prstGeom prst="rect">
            <a:avLst/>
          </a:prstGeom>
        </p:spPr>
      </p:pic>
      <p:sp>
        <p:nvSpPr>
          <p:cNvPr id="5" name="Rectangle 4">
            <a:extLst>
              <a:ext uri="{FF2B5EF4-FFF2-40B4-BE49-F238E27FC236}">
                <a16:creationId xmlns:a16="http://schemas.microsoft.com/office/drawing/2014/main" id="{AA6FD6C4-1220-1343-99FA-66A79473E8F6}"/>
              </a:ext>
            </a:extLst>
          </p:cNvPr>
          <p:cNvSpPr/>
          <p:nvPr/>
        </p:nvSpPr>
        <p:spPr>
          <a:xfrm>
            <a:off x="3220720" y="6323597"/>
            <a:ext cx="5466080" cy="292388"/>
          </a:xfrm>
          <a:prstGeom prst="rect">
            <a:avLst/>
          </a:prstGeom>
        </p:spPr>
        <p:txBody>
          <a:bodyPr wrap="square">
            <a:spAutoFit/>
          </a:bodyPr>
          <a:lstStyle/>
          <a:p>
            <a:pPr lvl="0"/>
            <a:r>
              <a:rPr lang="en-IE" sz="1300" dirty="0">
                <a:hlinkClick r:id="rId3"/>
              </a:rPr>
              <a:t>https://</a:t>
            </a:r>
            <a:r>
              <a:rPr lang="en-IE" sz="1300" dirty="0" err="1">
                <a:hlinkClick r:id="rId3"/>
              </a:rPr>
              <a:t>github.com</a:t>
            </a:r>
            <a:r>
              <a:rPr lang="en-IE" sz="1300" dirty="0">
                <a:hlinkClick r:id="rId3"/>
              </a:rPr>
              <a:t>/</a:t>
            </a:r>
            <a:r>
              <a:rPr lang="en-IE" sz="1300" dirty="0" err="1">
                <a:hlinkClick r:id="rId3"/>
              </a:rPr>
              <a:t>carthach</a:t>
            </a:r>
            <a:r>
              <a:rPr lang="en-IE" sz="1300" dirty="0">
                <a:hlinkClick r:id="rId3"/>
              </a:rPr>
              <a:t>/</a:t>
            </a:r>
            <a:r>
              <a:rPr lang="en-IE" sz="1300" dirty="0" err="1">
                <a:hlinkClick r:id="rId3"/>
              </a:rPr>
              <a:t>phd_thesis</a:t>
            </a:r>
            <a:r>
              <a:rPr lang="en-IE" sz="1300" dirty="0">
                <a:hlinkClick r:id="rId3"/>
              </a:rPr>
              <a:t>/tree/master/classification/drums</a:t>
            </a:r>
            <a:endParaRPr lang="en-IE" sz="1300" dirty="0"/>
          </a:p>
        </p:txBody>
      </p:sp>
    </p:spTree>
    <p:extLst>
      <p:ext uri="{BB962C8B-B14F-4D97-AF65-F5344CB8AC3E}">
        <p14:creationId xmlns:p14="http://schemas.microsoft.com/office/powerpoint/2010/main" val="334509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Orchestral Classification Results</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48</a:t>
            </a:fld>
            <a:endParaRPr sz="1200" b="0" i="0" u="none" strike="noStrike" cap="none">
              <a:solidFill>
                <a:srgbClr val="3F3F3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E9F8006D-783E-A546-BBA4-90A942614006}"/>
              </a:ext>
            </a:extLst>
          </p:cNvPr>
          <p:cNvPicPr>
            <a:picLocks noChangeAspect="1"/>
          </p:cNvPicPr>
          <p:nvPr/>
        </p:nvPicPr>
        <p:blipFill>
          <a:blip r:embed="rId3"/>
          <a:stretch>
            <a:fillRect/>
          </a:stretch>
        </p:blipFill>
        <p:spPr>
          <a:xfrm>
            <a:off x="1083210" y="1099335"/>
            <a:ext cx="6949738" cy="4887502"/>
          </a:xfrm>
          <a:prstGeom prst="rect">
            <a:avLst/>
          </a:prstGeom>
        </p:spPr>
      </p:pic>
    </p:spTree>
    <p:extLst>
      <p:ext uri="{BB962C8B-B14F-4D97-AF65-F5344CB8AC3E}">
        <p14:creationId xmlns:p14="http://schemas.microsoft.com/office/powerpoint/2010/main" val="343043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Drum Classification Results</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49</a:t>
            </a:fld>
            <a:endParaRPr sz="1200" b="0" i="0" u="none" strike="noStrike" cap="none">
              <a:solidFill>
                <a:srgbClr val="3F3F3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E9F8006D-783E-A546-BBA4-90A942614006}"/>
              </a:ext>
            </a:extLst>
          </p:cNvPr>
          <p:cNvPicPr>
            <a:picLocks noChangeAspect="1"/>
          </p:cNvPicPr>
          <p:nvPr/>
        </p:nvPicPr>
        <p:blipFill>
          <a:blip r:embed="rId3"/>
          <a:stretch>
            <a:fillRect/>
          </a:stretch>
        </p:blipFill>
        <p:spPr>
          <a:xfrm>
            <a:off x="1083210" y="1099335"/>
            <a:ext cx="6949738" cy="4887502"/>
          </a:xfrm>
          <a:prstGeom prst="rect">
            <a:avLst/>
          </a:prstGeom>
        </p:spPr>
      </p:pic>
      <p:pic>
        <p:nvPicPr>
          <p:cNvPr id="5" name="Picture 4">
            <a:extLst>
              <a:ext uri="{FF2B5EF4-FFF2-40B4-BE49-F238E27FC236}">
                <a16:creationId xmlns:a16="http://schemas.microsoft.com/office/drawing/2014/main" id="{BFA23FBC-24AC-4F40-9482-409CEFDA714A}"/>
              </a:ext>
            </a:extLst>
          </p:cNvPr>
          <p:cNvPicPr>
            <a:picLocks noChangeAspect="1"/>
          </p:cNvPicPr>
          <p:nvPr/>
        </p:nvPicPr>
        <p:blipFill>
          <a:blip r:embed="rId4"/>
          <a:stretch>
            <a:fillRect/>
          </a:stretch>
        </p:blipFill>
        <p:spPr>
          <a:xfrm>
            <a:off x="1164958" y="1099335"/>
            <a:ext cx="6867990" cy="4791276"/>
          </a:xfrm>
          <a:prstGeom prst="rect">
            <a:avLst/>
          </a:prstGeom>
        </p:spPr>
      </p:pic>
    </p:spTree>
    <p:extLst>
      <p:ext uri="{BB962C8B-B14F-4D97-AF65-F5344CB8AC3E}">
        <p14:creationId xmlns:p14="http://schemas.microsoft.com/office/powerpoint/2010/main" val="370382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457200" y="1294676"/>
            <a:ext cx="8229601" cy="4439350"/>
          </a:xfrm>
        </p:spPr>
        <p:txBody>
          <a:bodyPr/>
          <a:lstStyle/>
          <a:p>
            <a:r>
              <a:rPr lang="en-IE" sz="2500" b="1" noProof="0" dirty="0"/>
              <a:t>Musicological</a:t>
            </a:r>
            <a:r>
              <a:rPr lang="en-IE" sz="2500" noProof="0" dirty="0"/>
              <a:t> study of pervasive styles in dance music – techno, house, breakbeat etc.</a:t>
            </a:r>
          </a:p>
          <a:p>
            <a:r>
              <a:rPr lang="en-IE" sz="2500" noProof="0" dirty="0"/>
              <a:t>Focussing on the </a:t>
            </a:r>
            <a:r>
              <a:rPr lang="en-IE" sz="2500" b="1" noProof="0" dirty="0"/>
              <a:t>rhythmic pattern </a:t>
            </a:r>
            <a:r>
              <a:rPr lang="en-IE" sz="2500" dirty="0"/>
              <a:t>and </a:t>
            </a:r>
            <a:r>
              <a:rPr lang="en-IE" sz="2500" b="1" dirty="0"/>
              <a:t>timbres </a:t>
            </a:r>
            <a:r>
              <a:rPr lang="en-IE" sz="2500" dirty="0"/>
              <a:t>in loops</a:t>
            </a:r>
            <a:endParaRPr lang="en-IE" sz="2500" noProof="0" dirty="0"/>
          </a:p>
          <a:p>
            <a:pPr lvl="1"/>
            <a:r>
              <a:rPr lang="en-IE" sz="2300" dirty="0"/>
              <a:t>What is the state of the art in generative dance music?</a:t>
            </a:r>
          </a:p>
          <a:p>
            <a:pPr lvl="1"/>
            <a:r>
              <a:rPr lang="en-IE" sz="2300" noProof="0" dirty="0"/>
              <a:t>Propose new </a:t>
            </a:r>
            <a:r>
              <a:rPr lang="en-IE" sz="2300" b="1" dirty="0"/>
              <a:t>symbolic</a:t>
            </a:r>
            <a:r>
              <a:rPr lang="en-IE" sz="2300" b="1" noProof="0" dirty="0"/>
              <a:t> </a:t>
            </a:r>
            <a:r>
              <a:rPr lang="en-IE" sz="2300" noProof="0" dirty="0"/>
              <a:t>and </a:t>
            </a:r>
            <a:r>
              <a:rPr lang="en-IE" sz="2300" b="1" noProof="0" dirty="0"/>
              <a:t>audio </a:t>
            </a:r>
            <a:r>
              <a:rPr lang="en-IE" sz="2300" dirty="0"/>
              <a:t>methods</a:t>
            </a:r>
            <a:endParaRPr lang="en-IE" sz="2300" noProof="0" dirty="0"/>
          </a:p>
          <a:p>
            <a:r>
              <a:rPr lang="en-IE" sz="2500" noProof="0" dirty="0"/>
              <a:t>From a </a:t>
            </a:r>
            <a:r>
              <a:rPr lang="en-IE" sz="2500" b="1" noProof="0" dirty="0"/>
              <a:t>user</a:t>
            </a:r>
            <a:r>
              <a:rPr lang="en-IE" sz="2500" noProof="0" dirty="0"/>
              <a:t> perspective:</a:t>
            </a:r>
          </a:p>
          <a:p>
            <a:pPr lvl="1"/>
            <a:r>
              <a:rPr lang="en-IE" sz="2500" noProof="0" dirty="0"/>
              <a:t>Metaphors for </a:t>
            </a:r>
            <a:r>
              <a:rPr lang="en-IE" sz="2500" b="1" noProof="0" dirty="0"/>
              <a:t>interaction</a:t>
            </a:r>
            <a:r>
              <a:rPr lang="en-IE" sz="2500" noProof="0" dirty="0"/>
              <a:t> and </a:t>
            </a:r>
            <a:r>
              <a:rPr lang="en-IE" sz="2500" b="1" noProof="0" dirty="0"/>
              <a:t>visualisation</a:t>
            </a:r>
            <a:r>
              <a:rPr lang="en-IE" sz="2500" noProof="0" dirty="0"/>
              <a:t>.</a:t>
            </a:r>
          </a:p>
          <a:p>
            <a:pPr lvl="1"/>
            <a:r>
              <a:rPr lang="en-IE" sz="2500" b="1" noProof="0" dirty="0"/>
              <a:t>Evaluation</a:t>
            </a:r>
            <a:r>
              <a:rPr lang="en-IE" sz="2500" noProof="0" dirty="0"/>
              <a:t> methodologies.</a:t>
            </a:r>
          </a:p>
          <a:p>
            <a:pPr lvl="1"/>
            <a:r>
              <a:rPr lang="en-IE" sz="2500" noProof="0" dirty="0"/>
              <a:t>Testing with </a:t>
            </a:r>
            <a:r>
              <a:rPr lang="en-IE" sz="2500" b="1" i="1" noProof="0" dirty="0"/>
              <a:t>real</a:t>
            </a:r>
            <a:r>
              <a:rPr lang="en-IE" sz="2500" i="1" noProof="0" dirty="0"/>
              <a:t> </a:t>
            </a:r>
            <a:r>
              <a:rPr lang="en-IE" sz="2500" noProof="0" dirty="0"/>
              <a:t>users.</a:t>
            </a:r>
          </a:p>
          <a:p>
            <a:endParaRPr lang="en-IE" noProof="0" dirty="0"/>
          </a:p>
          <a:p>
            <a:pPr lvl="1"/>
            <a:endParaRPr lang="en-IE" noProof="0" dirty="0"/>
          </a:p>
          <a:p>
            <a:endParaRPr lang="en-IE" noProof="0" dirty="0"/>
          </a:p>
        </p:txBody>
      </p:sp>
      <p:sp>
        <p:nvSpPr>
          <p:cNvPr id="3" name="Título 2"/>
          <p:cNvSpPr>
            <a:spLocks noGrp="1"/>
          </p:cNvSpPr>
          <p:nvPr>
            <p:ph type="title"/>
          </p:nvPr>
        </p:nvSpPr>
        <p:spPr/>
        <p:txBody>
          <a:bodyPr/>
          <a:lstStyle/>
          <a:p>
            <a:r>
              <a:rPr lang="en-IE" noProof="0" dirty="0"/>
              <a:t>Thesis Goals</a:t>
            </a:r>
          </a:p>
        </p:txBody>
      </p:sp>
      <p:sp>
        <p:nvSpPr>
          <p:cNvPr id="4" name="Slide Number Placeholder 3">
            <a:extLst>
              <a:ext uri="{FF2B5EF4-FFF2-40B4-BE49-F238E27FC236}">
                <a16:creationId xmlns:a16="http://schemas.microsoft.com/office/drawing/2014/main" id="{65C1DC80-479D-4240-A300-72C9AE91775B}"/>
              </a:ext>
            </a:extLst>
          </p:cNvPr>
          <p:cNvSpPr>
            <a:spLocks noGrp="1"/>
          </p:cNvSpPr>
          <p:nvPr>
            <p:ph type="sldNum" sz="quarter" idx="4"/>
          </p:nvPr>
        </p:nvSpPr>
        <p:spPr/>
        <p:txBody>
          <a:bodyPr/>
          <a:lstStyle/>
          <a:p>
            <a:fld id="{E696DCD3-46B7-BF4D-8C43-85570FC75805}" type="slidenum">
              <a:rPr lang="es-ES" smtClean="0"/>
              <a:pPr/>
              <a:t>5</a:t>
            </a:fld>
            <a:endParaRPr lang="es-ES" dirty="0"/>
          </a:p>
        </p:txBody>
      </p:sp>
    </p:spTree>
    <p:extLst>
      <p:ext uri="{BB962C8B-B14F-4D97-AF65-F5344CB8AC3E}">
        <p14:creationId xmlns:p14="http://schemas.microsoft.com/office/powerpoint/2010/main" val="3011897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E2DA6B-4464-164B-8EF5-EFC69A00A0F2}"/>
              </a:ext>
            </a:extLst>
          </p:cNvPr>
          <p:cNvSpPr>
            <a:spLocks noGrp="1"/>
          </p:cNvSpPr>
          <p:nvPr>
            <p:ph type="body" idx="1"/>
          </p:nvPr>
        </p:nvSpPr>
        <p:spPr>
          <a:xfrm>
            <a:off x="457199" y="1425806"/>
            <a:ext cx="8229601" cy="4439350"/>
          </a:xfrm>
        </p:spPr>
        <p:txBody>
          <a:bodyPr/>
          <a:lstStyle/>
          <a:p>
            <a:r>
              <a:rPr lang="en-IE" sz="2600" dirty="0"/>
              <a:t>Results are higher for the orchestral dataset</a:t>
            </a:r>
          </a:p>
          <a:p>
            <a:pPr lvl="1"/>
            <a:r>
              <a:rPr lang="en-IE" sz="2600" dirty="0"/>
              <a:t>More variance between timbres</a:t>
            </a:r>
          </a:p>
          <a:p>
            <a:pPr lvl="1"/>
            <a:r>
              <a:rPr lang="en-IE" sz="2600" dirty="0"/>
              <a:t>Electronic drum sounds are created from very limited means</a:t>
            </a:r>
          </a:p>
          <a:p>
            <a:r>
              <a:rPr lang="en-IE" sz="2800" dirty="0"/>
              <a:t>*FCC are a very capable descriptor by themselves</a:t>
            </a:r>
          </a:p>
          <a:p>
            <a:r>
              <a:rPr lang="en-IE" sz="2800" dirty="0"/>
              <a:t>But adding other descriptors does increase accuracy</a:t>
            </a:r>
          </a:p>
          <a:p>
            <a:r>
              <a:rPr lang="en-IE" sz="2600" dirty="0"/>
              <a:t>Our BFCC extractor improves over MFCC</a:t>
            </a:r>
          </a:p>
          <a:p>
            <a:pPr lvl="1"/>
            <a:r>
              <a:rPr lang="en-IE" sz="2600" dirty="0"/>
              <a:t>And confirming Brent’s findings, but on larger collections</a:t>
            </a:r>
          </a:p>
          <a:p>
            <a:r>
              <a:rPr lang="en-IE" sz="2600" dirty="0"/>
              <a:t>GFCC outperforms both</a:t>
            </a:r>
          </a:p>
          <a:p>
            <a:pPr lvl="1"/>
            <a:endParaRPr lang="en-IE" dirty="0"/>
          </a:p>
        </p:txBody>
      </p:sp>
      <p:sp>
        <p:nvSpPr>
          <p:cNvPr id="3" name="Title 2">
            <a:extLst>
              <a:ext uri="{FF2B5EF4-FFF2-40B4-BE49-F238E27FC236}">
                <a16:creationId xmlns:a16="http://schemas.microsoft.com/office/drawing/2014/main" id="{AC99C346-ECF9-6B4A-815B-645297CC2801}"/>
              </a:ext>
            </a:extLst>
          </p:cNvPr>
          <p:cNvSpPr>
            <a:spLocks noGrp="1"/>
          </p:cNvSpPr>
          <p:nvPr>
            <p:ph type="title"/>
          </p:nvPr>
        </p:nvSpPr>
        <p:spPr/>
        <p:txBody>
          <a:bodyPr/>
          <a:lstStyle/>
          <a:p>
            <a:r>
              <a:rPr lang="en-IE" dirty="0"/>
              <a:t>Discussion</a:t>
            </a:r>
          </a:p>
        </p:txBody>
      </p:sp>
      <p:sp>
        <p:nvSpPr>
          <p:cNvPr id="4" name="Slide Number Placeholder 3">
            <a:extLst>
              <a:ext uri="{FF2B5EF4-FFF2-40B4-BE49-F238E27FC236}">
                <a16:creationId xmlns:a16="http://schemas.microsoft.com/office/drawing/2014/main" id="{899CFD17-5778-F34B-AB4B-C170288BC83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50</a:t>
            </a:fld>
            <a:endParaRPr lang="en-US"/>
          </a:p>
        </p:txBody>
      </p:sp>
      <p:grpSp>
        <p:nvGrpSpPr>
          <p:cNvPr id="5" name="Group 4">
            <a:extLst>
              <a:ext uri="{FF2B5EF4-FFF2-40B4-BE49-F238E27FC236}">
                <a16:creationId xmlns:a16="http://schemas.microsoft.com/office/drawing/2014/main" id="{B9A8AB81-A9E5-CD45-B0E3-983D595F387F}"/>
              </a:ext>
            </a:extLst>
          </p:cNvPr>
          <p:cNvGrpSpPr/>
          <p:nvPr/>
        </p:nvGrpSpPr>
        <p:grpSpPr>
          <a:xfrm>
            <a:off x="5943281" y="523107"/>
            <a:ext cx="3006317" cy="810060"/>
            <a:chOff x="5943281" y="523107"/>
            <a:chExt cx="3006317" cy="810060"/>
          </a:xfrm>
        </p:grpSpPr>
        <p:pic>
          <p:nvPicPr>
            <p:cNvPr id="6" name="Picture 5">
              <a:extLst>
                <a:ext uri="{FF2B5EF4-FFF2-40B4-BE49-F238E27FC236}">
                  <a16:creationId xmlns:a16="http://schemas.microsoft.com/office/drawing/2014/main" id="{791396EB-D6CF-6243-8142-7082F5FE6C1A}"/>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50352" y="523107"/>
              <a:ext cx="999246" cy="810060"/>
            </a:xfrm>
            <a:prstGeom prst="rect">
              <a:avLst/>
            </a:prstGeom>
          </p:spPr>
        </p:pic>
        <p:pic>
          <p:nvPicPr>
            <p:cNvPr id="7" name="Picture 6">
              <a:extLst>
                <a:ext uri="{FF2B5EF4-FFF2-40B4-BE49-F238E27FC236}">
                  <a16:creationId xmlns:a16="http://schemas.microsoft.com/office/drawing/2014/main" id="{76AF959A-13BE-4A4D-AA4C-FD04D8BD5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31703" y="540492"/>
              <a:ext cx="956919" cy="752432"/>
            </a:xfrm>
            <a:prstGeom prst="rect">
              <a:avLst/>
            </a:prstGeom>
          </p:spPr>
        </p:pic>
        <p:grpSp>
          <p:nvGrpSpPr>
            <p:cNvPr id="8" name="Group 7">
              <a:extLst>
                <a:ext uri="{FF2B5EF4-FFF2-40B4-BE49-F238E27FC236}">
                  <a16:creationId xmlns:a16="http://schemas.microsoft.com/office/drawing/2014/main" id="{DC9359E2-C329-AC42-BA29-FD4031B98C82}"/>
                </a:ext>
              </a:extLst>
            </p:cNvPr>
            <p:cNvGrpSpPr/>
            <p:nvPr/>
          </p:nvGrpSpPr>
          <p:grpSpPr>
            <a:xfrm>
              <a:off x="5943281" y="526284"/>
              <a:ext cx="726692" cy="756098"/>
              <a:chOff x="617863" y="1897743"/>
              <a:chExt cx="1872664" cy="1948442"/>
            </a:xfrm>
          </p:grpSpPr>
          <p:pic>
            <p:nvPicPr>
              <p:cNvPr id="9" name="Picture 8">
                <a:extLst>
                  <a:ext uri="{FF2B5EF4-FFF2-40B4-BE49-F238E27FC236}">
                    <a16:creationId xmlns:a16="http://schemas.microsoft.com/office/drawing/2014/main" id="{D7CD2483-525C-9E4E-BB4A-F6208F9D05E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2700" y="1897743"/>
                <a:ext cx="1642989" cy="750546"/>
              </a:xfrm>
              <a:prstGeom prst="rect">
                <a:avLst/>
              </a:prstGeom>
            </p:spPr>
          </p:pic>
          <p:pic>
            <p:nvPicPr>
              <p:cNvPr id="10" name="Picture 9">
                <a:extLst>
                  <a:ext uri="{FF2B5EF4-FFF2-40B4-BE49-F238E27FC236}">
                    <a16:creationId xmlns:a16="http://schemas.microsoft.com/office/drawing/2014/main" id="{4DFBC3DA-425F-904E-BE50-771E8DEED8BF}"/>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7863" y="2990720"/>
                <a:ext cx="1872664" cy="855465"/>
              </a:xfrm>
              <a:prstGeom prst="rect">
                <a:avLst/>
              </a:prstGeom>
            </p:spPr>
          </p:pic>
          <p:cxnSp>
            <p:nvCxnSpPr>
              <p:cNvPr id="11" name="Straight Arrow Connector 10">
                <a:extLst>
                  <a:ext uri="{FF2B5EF4-FFF2-40B4-BE49-F238E27FC236}">
                    <a16:creationId xmlns:a16="http://schemas.microsoft.com/office/drawing/2014/main" id="{B87BD39D-AB27-684D-98B0-EAF80F6F922C}"/>
                  </a:ext>
                </a:extLst>
              </p:cNvPr>
              <p:cNvCxnSpPr>
                <a:cxnSpLocks/>
              </p:cNvCxnSpPr>
              <p:nvPr/>
            </p:nvCxnSpPr>
            <p:spPr>
              <a:xfrm flipH="1">
                <a:off x="840876" y="2648289"/>
                <a:ext cx="110594"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4F73C96-1240-C345-A555-389AB3276C75}"/>
                  </a:ext>
                </a:extLst>
              </p:cNvPr>
              <p:cNvCxnSpPr>
                <a:cxnSpLocks/>
              </p:cNvCxnSpPr>
              <p:nvPr/>
            </p:nvCxnSpPr>
            <p:spPr>
              <a:xfrm flipH="1">
                <a:off x="1309816" y="2626038"/>
                <a:ext cx="98854" cy="364682"/>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E371BC7-1BFB-C04E-A8B7-E57D57774036}"/>
                  </a:ext>
                </a:extLst>
              </p:cNvPr>
              <p:cNvCxnSpPr>
                <a:cxnSpLocks/>
              </p:cNvCxnSpPr>
              <p:nvPr/>
            </p:nvCxnSpPr>
            <p:spPr>
              <a:xfrm flipH="1">
                <a:off x="1835409" y="2648289"/>
                <a:ext cx="1"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98A0283-92BF-4348-92FD-FA526895B874}"/>
                  </a:ext>
                </a:extLst>
              </p:cNvPr>
              <p:cNvCxnSpPr>
                <a:cxnSpLocks/>
              </p:cNvCxnSpPr>
              <p:nvPr/>
            </p:nvCxnSpPr>
            <p:spPr>
              <a:xfrm>
                <a:off x="2227848" y="2648289"/>
                <a:ext cx="80536"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329844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E2DA6B-4464-164B-8EF5-EFC69A00A0F2}"/>
              </a:ext>
            </a:extLst>
          </p:cNvPr>
          <p:cNvSpPr>
            <a:spLocks noGrp="1"/>
          </p:cNvSpPr>
          <p:nvPr>
            <p:ph type="body" idx="1"/>
          </p:nvPr>
        </p:nvSpPr>
        <p:spPr/>
        <p:txBody>
          <a:bodyPr/>
          <a:lstStyle/>
          <a:p>
            <a:r>
              <a:rPr lang="en-IE" sz="2800" dirty="0"/>
              <a:t>Combine segmented and analysed units together in an intelligent manner – using a </a:t>
            </a:r>
            <a:r>
              <a:rPr lang="en-IE" sz="2800" b="1" i="1" dirty="0"/>
              <a:t>target</a:t>
            </a:r>
            <a:endParaRPr lang="en-IE" sz="2800" dirty="0"/>
          </a:p>
          <a:p>
            <a:r>
              <a:rPr lang="en-IE" sz="2800" dirty="0"/>
              <a:t>We describe and implement 4 methods</a:t>
            </a:r>
          </a:p>
          <a:p>
            <a:pPr lvl="1"/>
            <a:r>
              <a:rPr lang="en-IE" sz="2800" dirty="0"/>
              <a:t>Linear Search</a:t>
            </a:r>
          </a:p>
          <a:p>
            <a:pPr lvl="1"/>
            <a:r>
              <a:rPr lang="en-IE" sz="2800" i="1" dirty="0"/>
              <a:t>k-</a:t>
            </a:r>
            <a:r>
              <a:rPr lang="en-IE" sz="2800" dirty="0"/>
              <a:t>D</a:t>
            </a:r>
            <a:r>
              <a:rPr lang="en-IE" sz="2800" i="1" dirty="0"/>
              <a:t> </a:t>
            </a:r>
            <a:r>
              <a:rPr lang="en-IE" sz="2800" dirty="0"/>
              <a:t>Tree</a:t>
            </a:r>
          </a:p>
          <a:p>
            <a:pPr lvl="1"/>
            <a:r>
              <a:rPr lang="en-IE" sz="2800" dirty="0"/>
              <a:t>Viterbi Decoding</a:t>
            </a:r>
          </a:p>
          <a:p>
            <a:pPr lvl="1"/>
            <a:r>
              <a:rPr lang="en-IE" sz="2800" dirty="0"/>
              <a:t>List Viterbi Decoding</a:t>
            </a:r>
          </a:p>
          <a:p>
            <a:pPr lvl="2"/>
            <a:r>
              <a:rPr lang="en-IE" sz="2800" dirty="0"/>
              <a:t>Using Parallel Decoder</a:t>
            </a:r>
          </a:p>
          <a:p>
            <a:pPr lvl="2"/>
            <a:r>
              <a:rPr lang="en-IE" sz="2800" dirty="0"/>
              <a:t>Using Graph Decoder</a:t>
            </a:r>
          </a:p>
          <a:p>
            <a:pPr lvl="1"/>
            <a:endParaRPr lang="en-IE" i="1" dirty="0"/>
          </a:p>
        </p:txBody>
      </p:sp>
      <p:sp>
        <p:nvSpPr>
          <p:cNvPr id="3" name="Title 2">
            <a:extLst>
              <a:ext uri="{FF2B5EF4-FFF2-40B4-BE49-F238E27FC236}">
                <a16:creationId xmlns:a16="http://schemas.microsoft.com/office/drawing/2014/main" id="{AC99C346-ECF9-6B4A-815B-645297CC2801}"/>
              </a:ext>
            </a:extLst>
          </p:cNvPr>
          <p:cNvSpPr>
            <a:spLocks noGrp="1"/>
          </p:cNvSpPr>
          <p:nvPr>
            <p:ph type="title"/>
          </p:nvPr>
        </p:nvSpPr>
        <p:spPr/>
        <p:txBody>
          <a:bodyPr/>
          <a:lstStyle/>
          <a:p>
            <a:r>
              <a:rPr lang="en-IE" dirty="0"/>
              <a:t>(C) Unit Selection</a:t>
            </a:r>
          </a:p>
        </p:txBody>
      </p:sp>
      <p:sp>
        <p:nvSpPr>
          <p:cNvPr id="4" name="Slide Number Placeholder 3">
            <a:extLst>
              <a:ext uri="{FF2B5EF4-FFF2-40B4-BE49-F238E27FC236}">
                <a16:creationId xmlns:a16="http://schemas.microsoft.com/office/drawing/2014/main" id="{899CFD17-5778-F34B-AB4B-C170288BC83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51</a:t>
            </a:fld>
            <a:endParaRPr lang="en-US"/>
          </a:p>
        </p:txBody>
      </p:sp>
      <p:grpSp>
        <p:nvGrpSpPr>
          <p:cNvPr id="5" name="Group 4">
            <a:extLst>
              <a:ext uri="{FF2B5EF4-FFF2-40B4-BE49-F238E27FC236}">
                <a16:creationId xmlns:a16="http://schemas.microsoft.com/office/drawing/2014/main" id="{C934CD79-8E85-3847-9CEF-7664699807A9}"/>
              </a:ext>
            </a:extLst>
          </p:cNvPr>
          <p:cNvGrpSpPr/>
          <p:nvPr/>
        </p:nvGrpSpPr>
        <p:grpSpPr>
          <a:xfrm>
            <a:off x="5943281" y="523107"/>
            <a:ext cx="3006317" cy="810060"/>
            <a:chOff x="5943281" y="523107"/>
            <a:chExt cx="3006317" cy="810060"/>
          </a:xfrm>
        </p:grpSpPr>
        <p:pic>
          <p:nvPicPr>
            <p:cNvPr id="6" name="Picture 5">
              <a:extLst>
                <a:ext uri="{FF2B5EF4-FFF2-40B4-BE49-F238E27FC236}">
                  <a16:creationId xmlns:a16="http://schemas.microsoft.com/office/drawing/2014/main" id="{297A4CBA-95D5-9F48-9191-9B611365A41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50352" y="523107"/>
              <a:ext cx="999246" cy="810060"/>
            </a:xfrm>
            <a:prstGeom prst="rect">
              <a:avLst/>
            </a:prstGeom>
          </p:spPr>
        </p:pic>
        <p:pic>
          <p:nvPicPr>
            <p:cNvPr id="7" name="Picture 6">
              <a:extLst>
                <a:ext uri="{FF2B5EF4-FFF2-40B4-BE49-F238E27FC236}">
                  <a16:creationId xmlns:a16="http://schemas.microsoft.com/office/drawing/2014/main" id="{890CF007-9DD4-024E-9E7B-F575DA8DB9C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831703" y="540492"/>
              <a:ext cx="956919" cy="752432"/>
            </a:xfrm>
            <a:prstGeom prst="rect">
              <a:avLst/>
            </a:prstGeom>
          </p:spPr>
        </p:pic>
        <p:grpSp>
          <p:nvGrpSpPr>
            <p:cNvPr id="8" name="Group 7">
              <a:extLst>
                <a:ext uri="{FF2B5EF4-FFF2-40B4-BE49-F238E27FC236}">
                  <a16:creationId xmlns:a16="http://schemas.microsoft.com/office/drawing/2014/main" id="{3536F296-F3CB-A243-8412-766384523889}"/>
                </a:ext>
              </a:extLst>
            </p:cNvPr>
            <p:cNvGrpSpPr/>
            <p:nvPr/>
          </p:nvGrpSpPr>
          <p:grpSpPr>
            <a:xfrm>
              <a:off x="5943281" y="526284"/>
              <a:ext cx="726692" cy="756098"/>
              <a:chOff x="617863" y="1897743"/>
              <a:chExt cx="1872664" cy="1948442"/>
            </a:xfrm>
          </p:grpSpPr>
          <p:pic>
            <p:nvPicPr>
              <p:cNvPr id="9" name="Picture 8">
                <a:extLst>
                  <a:ext uri="{FF2B5EF4-FFF2-40B4-BE49-F238E27FC236}">
                    <a16:creationId xmlns:a16="http://schemas.microsoft.com/office/drawing/2014/main" id="{0F2D4BF6-755E-4747-BCC6-9D1608B8AD35}"/>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2700" y="1897743"/>
                <a:ext cx="1642989" cy="750546"/>
              </a:xfrm>
              <a:prstGeom prst="rect">
                <a:avLst/>
              </a:prstGeom>
            </p:spPr>
          </p:pic>
          <p:pic>
            <p:nvPicPr>
              <p:cNvPr id="10" name="Picture 9">
                <a:extLst>
                  <a:ext uri="{FF2B5EF4-FFF2-40B4-BE49-F238E27FC236}">
                    <a16:creationId xmlns:a16="http://schemas.microsoft.com/office/drawing/2014/main" id="{5B6DB07C-9C67-0C4B-8296-1EFA7F32E5C7}"/>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7863" y="2990720"/>
                <a:ext cx="1872664" cy="855465"/>
              </a:xfrm>
              <a:prstGeom prst="rect">
                <a:avLst/>
              </a:prstGeom>
            </p:spPr>
          </p:pic>
          <p:cxnSp>
            <p:nvCxnSpPr>
              <p:cNvPr id="11" name="Straight Arrow Connector 10">
                <a:extLst>
                  <a:ext uri="{FF2B5EF4-FFF2-40B4-BE49-F238E27FC236}">
                    <a16:creationId xmlns:a16="http://schemas.microsoft.com/office/drawing/2014/main" id="{1E1ACF47-9BCE-984A-8C9C-B2F34759439A}"/>
                  </a:ext>
                </a:extLst>
              </p:cNvPr>
              <p:cNvCxnSpPr>
                <a:cxnSpLocks/>
              </p:cNvCxnSpPr>
              <p:nvPr/>
            </p:nvCxnSpPr>
            <p:spPr>
              <a:xfrm flipH="1">
                <a:off x="840876" y="2648289"/>
                <a:ext cx="110594"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9278854-19FC-1448-B3A4-9BD2E24CD100}"/>
                  </a:ext>
                </a:extLst>
              </p:cNvPr>
              <p:cNvCxnSpPr>
                <a:cxnSpLocks/>
              </p:cNvCxnSpPr>
              <p:nvPr/>
            </p:nvCxnSpPr>
            <p:spPr>
              <a:xfrm flipH="1">
                <a:off x="1309816" y="2626038"/>
                <a:ext cx="98854" cy="364682"/>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9FA8099-4493-714A-9AE2-5F3870BB4C84}"/>
                  </a:ext>
                </a:extLst>
              </p:cNvPr>
              <p:cNvCxnSpPr>
                <a:cxnSpLocks/>
              </p:cNvCxnSpPr>
              <p:nvPr/>
            </p:nvCxnSpPr>
            <p:spPr>
              <a:xfrm flipH="1">
                <a:off x="1835409" y="2648289"/>
                <a:ext cx="1"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E68C250-8A0F-DA49-A8DF-4F1010FBE049}"/>
                  </a:ext>
                </a:extLst>
              </p:cNvPr>
              <p:cNvCxnSpPr>
                <a:cxnSpLocks/>
              </p:cNvCxnSpPr>
              <p:nvPr/>
            </p:nvCxnSpPr>
            <p:spPr>
              <a:xfrm>
                <a:off x="2227848" y="2648289"/>
                <a:ext cx="80536"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945177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lvl="0"/>
            <a:r>
              <a:rPr lang="en-IE" dirty="0"/>
              <a:t>Unit Selection - Linear Search</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52</a:t>
            </a:fld>
            <a:endParaRPr sz="1200" b="0" i="0" u="none" strike="noStrike" cap="none">
              <a:solidFill>
                <a:srgbClr val="3F3F3F"/>
              </a:solidFill>
              <a:latin typeface="Calibri"/>
              <a:ea typeface="Calibri"/>
              <a:cs typeface="Calibri"/>
              <a:sym typeface="Calibri"/>
            </a:endParaRPr>
          </a:p>
        </p:txBody>
      </p:sp>
      <p:grpSp>
        <p:nvGrpSpPr>
          <p:cNvPr id="22" name="Group 21">
            <a:extLst>
              <a:ext uri="{FF2B5EF4-FFF2-40B4-BE49-F238E27FC236}">
                <a16:creationId xmlns:a16="http://schemas.microsoft.com/office/drawing/2014/main" id="{21C0F1E0-4DF5-E747-879E-87360BF1D94B}"/>
              </a:ext>
            </a:extLst>
          </p:cNvPr>
          <p:cNvGrpSpPr/>
          <p:nvPr/>
        </p:nvGrpSpPr>
        <p:grpSpPr>
          <a:xfrm>
            <a:off x="821932" y="2691171"/>
            <a:ext cx="5782639" cy="3163110"/>
            <a:chOff x="821933" y="1238202"/>
            <a:chExt cx="5782639" cy="3163110"/>
          </a:xfrm>
        </p:grpSpPr>
        <p:sp>
          <p:nvSpPr>
            <p:cNvPr id="41" name="TextBox 40">
              <a:extLst>
                <a:ext uri="{FF2B5EF4-FFF2-40B4-BE49-F238E27FC236}">
                  <a16:creationId xmlns:a16="http://schemas.microsoft.com/office/drawing/2014/main" id="{02393174-5A5E-1D44-8872-4659BB617D85}"/>
                </a:ext>
              </a:extLst>
            </p:cNvPr>
            <p:cNvSpPr txBox="1"/>
            <p:nvPr/>
          </p:nvSpPr>
          <p:spPr>
            <a:xfrm>
              <a:off x="821933" y="1238202"/>
              <a:ext cx="5782639" cy="3163110"/>
            </a:xfrm>
            <a:prstGeom prst="rect">
              <a:avLst/>
            </a:prstGeom>
            <a:noFill/>
            <a:ln w="19050">
              <a:solidFill>
                <a:schemeClr val="tx1">
                  <a:alpha val="26000"/>
                </a:schemeClr>
              </a:solidFill>
              <a:prstDash val="dash"/>
            </a:ln>
          </p:spPr>
          <p:txBody>
            <a:bodyPr wrap="square" rtlCol="0">
              <a:noAutofit/>
            </a:bodyPr>
            <a:lstStyle/>
            <a:p>
              <a:r>
                <a:rPr lang="en-IE" dirty="0"/>
                <a:t>Corpus</a:t>
              </a:r>
            </a:p>
          </p:txBody>
        </p:sp>
        <p:pic>
          <p:nvPicPr>
            <p:cNvPr id="21" name="Picture 20">
              <a:extLst>
                <a:ext uri="{FF2B5EF4-FFF2-40B4-BE49-F238E27FC236}">
                  <a16:creationId xmlns:a16="http://schemas.microsoft.com/office/drawing/2014/main" id="{AE7F2716-BB7B-8142-9226-04AB5BE76D0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78731" y="1763279"/>
              <a:ext cx="720501" cy="625241"/>
            </a:xfrm>
            <a:prstGeom prst="rect">
              <a:avLst/>
            </a:prstGeom>
          </p:spPr>
        </p:pic>
        <p:pic>
          <p:nvPicPr>
            <p:cNvPr id="23" name="Picture 22">
              <a:extLst>
                <a:ext uri="{FF2B5EF4-FFF2-40B4-BE49-F238E27FC236}">
                  <a16:creationId xmlns:a16="http://schemas.microsoft.com/office/drawing/2014/main" id="{04A22D0F-9671-1E4B-8C70-957D0057A8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24026" y="3397318"/>
              <a:ext cx="1077542" cy="625153"/>
            </a:xfrm>
            <a:prstGeom prst="rect">
              <a:avLst/>
            </a:prstGeom>
          </p:spPr>
        </p:pic>
        <p:pic>
          <p:nvPicPr>
            <p:cNvPr id="27" name="Picture 26">
              <a:extLst>
                <a:ext uri="{FF2B5EF4-FFF2-40B4-BE49-F238E27FC236}">
                  <a16:creationId xmlns:a16="http://schemas.microsoft.com/office/drawing/2014/main" id="{217CCAE1-287D-934C-B403-B89A080666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08832" y="2555402"/>
              <a:ext cx="616907" cy="611312"/>
            </a:xfrm>
            <a:prstGeom prst="rect">
              <a:avLst/>
            </a:prstGeom>
          </p:spPr>
        </p:pic>
        <p:pic>
          <p:nvPicPr>
            <p:cNvPr id="29" name="Picture 28">
              <a:extLst>
                <a:ext uri="{FF2B5EF4-FFF2-40B4-BE49-F238E27FC236}">
                  <a16:creationId xmlns:a16="http://schemas.microsoft.com/office/drawing/2014/main" id="{6623582F-E263-2D4D-B341-397C6A00F7B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40352" y="3477531"/>
              <a:ext cx="420870" cy="625154"/>
            </a:xfrm>
            <a:prstGeom prst="rect">
              <a:avLst/>
            </a:prstGeom>
          </p:spPr>
        </p:pic>
        <p:pic>
          <p:nvPicPr>
            <p:cNvPr id="31" name="Picture 30">
              <a:extLst>
                <a:ext uri="{FF2B5EF4-FFF2-40B4-BE49-F238E27FC236}">
                  <a16:creationId xmlns:a16="http://schemas.microsoft.com/office/drawing/2014/main" id="{090CA7C7-5460-AA4D-9161-9D7ED9633C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99301" y="1595952"/>
              <a:ext cx="784891" cy="625241"/>
            </a:xfrm>
            <a:prstGeom prst="rect">
              <a:avLst/>
            </a:prstGeom>
          </p:spPr>
        </p:pic>
        <p:pic>
          <p:nvPicPr>
            <p:cNvPr id="33" name="Picture 32">
              <a:extLst>
                <a:ext uri="{FF2B5EF4-FFF2-40B4-BE49-F238E27FC236}">
                  <a16:creationId xmlns:a16="http://schemas.microsoft.com/office/drawing/2014/main" id="{608188FF-2DE6-544D-A710-D21507B9E1E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26460" y="2529520"/>
              <a:ext cx="1213891" cy="625154"/>
            </a:xfrm>
            <a:prstGeom prst="rect">
              <a:avLst/>
            </a:prstGeom>
          </p:spPr>
        </p:pic>
        <p:pic>
          <p:nvPicPr>
            <p:cNvPr id="35" name="Picture 34">
              <a:extLst>
                <a:ext uri="{FF2B5EF4-FFF2-40B4-BE49-F238E27FC236}">
                  <a16:creationId xmlns:a16="http://schemas.microsoft.com/office/drawing/2014/main" id="{A1C2A53B-8AD5-FA47-9619-C50362FCF1A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75705" y="1890542"/>
              <a:ext cx="955782" cy="638978"/>
            </a:xfrm>
            <a:prstGeom prst="rect">
              <a:avLst/>
            </a:prstGeom>
          </p:spPr>
        </p:pic>
        <p:pic>
          <p:nvPicPr>
            <p:cNvPr id="37" name="Picture 36">
              <a:extLst>
                <a:ext uri="{FF2B5EF4-FFF2-40B4-BE49-F238E27FC236}">
                  <a16:creationId xmlns:a16="http://schemas.microsoft.com/office/drawing/2014/main" id="{66C5EB66-C58D-7047-B948-25BAAB5A508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34535" y="2757484"/>
              <a:ext cx="1099049" cy="614880"/>
            </a:xfrm>
            <a:prstGeom prst="rect">
              <a:avLst/>
            </a:prstGeom>
          </p:spPr>
        </p:pic>
      </p:grpSp>
      <p:sp>
        <p:nvSpPr>
          <p:cNvPr id="38" name="TextBox 37">
            <a:extLst>
              <a:ext uri="{FF2B5EF4-FFF2-40B4-BE49-F238E27FC236}">
                <a16:creationId xmlns:a16="http://schemas.microsoft.com/office/drawing/2014/main" id="{C79C672F-42F2-AF40-88F6-4D4F25F79BB3}"/>
              </a:ext>
            </a:extLst>
          </p:cNvPr>
          <p:cNvSpPr txBox="1"/>
          <p:nvPr/>
        </p:nvSpPr>
        <p:spPr>
          <a:xfrm>
            <a:off x="5828673" y="1060683"/>
            <a:ext cx="184731" cy="307777"/>
          </a:xfrm>
          <a:prstGeom prst="rect">
            <a:avLst/>
          </a:prstGeom>
          <a:noFill/>
        </p:spPr>
        <p:txBody>
          <a:bodyPr wrap="none" rtlCol="0">
            <a:spAutoFit/>
          </a:bodyPr>
          <a:lstStyle/>
          <a:p>
            <a:endParaRPr lang="en-IE" sz="1400" b="1" dirty="0">
              <a:latin typeface="Courier" pitchFamily="2" charset="0"/>
              <a:cs typeface="Courier New" panose="02070309020205020404" pitchFamily="49" charset="0"/>
            </a:endParaRPr>
          </a:p>
        </p:txBody>
      </p:sp>
      <p:grpSp>
        <p:nvGrpSpPr>
          <p:cNvPr id="20" name="Group 19">
            <a:extLst>
              <a:ext uri="{FF2B5EF4-FFF2-40B4-BE49-F238E27FC236}">
                <a16:creationId xmlns:a16="http://schemas.microsoft.com/office/drawing/2014/main" id="{7B198E0F-9F8C-6540-B3EF-A5DD1B70E4D0}"/>
              </a:ext>
            </a:extLst>
          </p:cNvPr>
          <p:cNvGrpSpPr/>
          <p:nvPr/>
        </p:nvGrpSpPr>
        <p:grpSpPr>
          <a:xfrm>
            <a:off x="821933" y="1234487"/>
            <a:ext cx="5782639" cy="1027284"/>
            <a:chOff x="821933" y="4811055"/>
            <a:chExt cx="5782639" cy="1027284"/>
          </a:xfrm>
        </p:grpSpPr>
        <p:sp>
          <p:nvSpPr>
            <p:cNvPr id="16" name="TextBox 15">
              <a:extLst>
                <a:ext uri="{FF2B5EF4-FFF2-40B4-BE49-F238E27FC236}">
                  <a16:creationId xmlns:a16="http://schemas.microsoft.com/office/drawing/2014/main" id="{81DA8DEC-D0BD-0140-B728-DB585089B998}"/>
                </a:ext>
              </a:extLst>
            </p:cNvPr>
            <p:cNvSpPr txBox="1"/>
            <p:nvPr/>
          </p:nvSpPr>
          <p:spPr>
            <a:xfrm>
              <a:off x="821933" y="4811055"/>
              <a:ext cx="5782639" cy="1027284"/>
            </a:xfrm>
            <a:prstGeom prst="rect">
              <a:avLst/>
            </a:prstGeom>
            <a:noFill/>
            <a:ln w="19050">
              <a:solidFill>
                <a:schemeClr val="tx1">
                  <a:alpha val="26000"/>
                </a:schemeClr>
              </a:solidFill>
              <a:prstDash val="dash"/>
            </a:ln>
          </p:spPr>
          <p:txBody>
            <a:bodyPr wrap="square" rtlCol="0">
              <a:noAutofit/>
            </a:bodyPr>
            <a:lstStyle/>
            <a:p>
              <a:r>
                <a:rPr lang="en-IE" dirty="0"/>
                <a:t>Target</a:t>
              </a:r>
            </a:p>
          </p:txBody>
        </p:sp>
        <p:pic>
          <p:nvPicPr>
            <p:cNvPr id="10" name="Picture 9">
              <a:extLst>
                <a:ext uri="{FF2B5EF4-FFF2-40B4-BE49-F238E27FC236}">
                  <a16:creationId xmlns:a16="http://schemas.microsoft.com/office/drawing/2014/main" id="{95825B4D-3CC9-E74A-BA05-559974A5EF23}"/>
                </a:ext>
              </a:extLst>
            </p:cNvPr>
            <p:cNvPicPr>
              <a:picLocks noChangeAspect="1"/>
            </p:cNvPicPr>
            <p:nvPr/>
          </p:nvPicPr>
          <p:blipFill rotWithShape="1">
            <a:blip r:embed="rId10" cstate="print">
              <a:duotone>
                <a:schemeClr val="accent3">
                  <a:shade val="45000"/>
                  <a:satMod val="135000"/>
                </a:schemeClr>
                <a:prstClr val="white"/>
              </a:duotone>
              <a:extLst>
                <a:ext uri="{28A0092B-C50C-407E-A947-70E740481C1C}">
                  <a14:useLocalDpi xmlns:a14="http://schemas.microsoft.com/office/drawing/2010/main"/>
                </a:ext>
              </a:extLst>
            </a:blip>
            <a:srcRect l="2750" r="2637"/>
            <a:stretch/>
          </p:blipFill>
          <p:spPr>
            <a:xfrm>
              <a:off x="2299301" y="4946172"/>
              <a:ext cx="1071398" cy="757048"/>
            </a:xfrm>
            <a:prstGeom prst="rect">
              <a:avLst/>
            </a:prstGeom>
            <a:ln>
              <a:solidFill>
                <a:srgbClr val="00B050"/>
              </a:solidFill>
            </a:ln>
          </p:spPr>
        </p:pic>
        <p:pic>
          <p:nvPicPr>
            <p:cNvPr id="12" name="Picture 11">
              <a:extLst>
                <a:ext uri="{FF2B5EF4-FFF2-40B4-BE49-F238E27FC236}">
                  <a16:creationId xmlns:a16="http://schemas.microsoft.com/office/drawing/2014/main" id="{8B6C606F-7184-204D-BDB8-CD01081F5BE1}"/>
                </a:ext>
              </a:extLst>
            </p:cNvPr>
            <p:cNvPicPr>
              <a:picLocks noChangeAspect="1"/>
            </p:cNvPicPr>
            <p:nvPr/>
          </p:nvPicPr>
          <p:blipFill rotWithShape="1">
            <a:blip r:embed="rId11" cstate="print">
              <a:duotone>
                <a:schemeClr val="accent6">
                  <a:shade val="45000"/>
                  <a:satMod val="135000"/>
                </a:schemeClr>
                <a:prstClr val="white"/>
              </a:duotone>
              <a:extLst>
                <a:ext uri="{28A0092B-C50C-407E-A947-70E740481C1C}">
                  <a14:useLocalDpi xmlns:a14="http://schemas.microsoft.com/office/drawing/2010/main"/>
                </a:ext>
              </a:extLst>
            </a:blip>
            <a:srcRect l="3178" r="2671"/>
            <a:stretch/>
          </p:blipFill>
          <p:spPr>
            <a:xfrm>
              <a:off x="3486179" y="4910748"/>
              <a:ext cx="1165934" cy="827898"/>
            </a:xfrm>
            <a:prstGeom prst="rect">
              <a:avLst/>
            </a:prstGeom>
          </p:spPr>
        </p:pic>
        <p:pic>
          <p:nvPicPr>
            <p:cNvPr id="14" name="Picture 13">
              <a:extLst>
                <a:ext uri="{FF2B5EF4-FFF2-40B4-BE49-F238E27FC236}">
                  <a16:creationId xmlns:a16="http://schemas.microsoft.com/office/drawing/2014/main" id="{C79C6E9C-7639-B44D-B289-017756C62DCB}"/>
                </a:ext>
              </a:extLst>
            </p:cNvPr>
            <p:cNvPicPr>
              <a:picLocks noChangeAspect="1"/>
            </p:cNvPicPr>
            <p:nvPr/>
          </p:nvPicPr>
          <p:blipFill rotWithShape="1">
            <a:blip r:embed="rId12" cstate="print">
              <a:duotone>
                <a:schemeClr val="accent1">
                  <a:shade val="45000"/>
                  <a:satMod val="135000"/>
                </a:schemeClr>
                <a:prstClr val="white"/>
              </a:duotone>
              <a:extLst>
                <a:ext uri="{28A0092B-C50C-407E-A947-70E740481C1C}">
                  <a14:useLocalDpi xmlns:a14="http://schemas.microsoft.com/office/drawing/2010/main"/>
                </a:ext>
              </a:extLst>
            </a:blip>
            <a:srcRect l="3467" r="2599"/>
            <a:stretch/>
          </p:blipFill>
          <p:spPr>
            <a:xfrm>
              <a:off x="4734535" y="4910748"/>
              <a:ext cx="1163389" cy="827999"/>
            </a:xfrm>
            <a:prstGeom prst="rect">
              <a:avLst/>
            </a:prstGeom>
          </p:spPr>
        </p:pic>
      </p:grpSp>
    </p:spTree>
    <p:extLst>
      <p:ext uri="{BB962C8B-B14F-4D97-AF65-F5344CB8AC3E}">
        <p14:creationId xmlns:p14="http://schemas.microsoft.com/office/powerpoint/2010/main" val="678191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Linear Search</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53</a:t>
            </a:fld>
            <a:endParaRPr sz="1200" b="0" i="0" u="none" strike="noStrike" cap="none">
              <a:solidFill>
                <a:srgbClr val="3F3F3F"/>
              </a:solidFill>
              <a:latin typeface="Calibri"/>
              <a:ea typeface="Calibri"/>
              <a:cs typeface="Calibri"/>
              <a:sym typeface="Calibri"/>
            </a:endParaRPr>
          </a:p>
        </p:txBody>
      </p:sp>
      <p:grpSp>
        <p:nvGrpSpPr>
          <p:cNvPr id="22" name="Group 21">
            <a:extLst>
              <a:ext uri="{FF2B5EF4-FFF2-40B4-BE49-F238E27FC236}">
                <a16:creationId xmlns:a16="http://schemas.microsoft.com/office/drawing/2014/main" id="{21C0F1E0-4DF5-E747-879E-87360BF1D94B}"/>
              </a:ext>
            </a:extLst>
          </p:cNvPr>
          <p:cNvGrpSpPr/>
          <p:nvPr/>
        </p:nvGrpSpPr>
        <p:grpSpPr>
          <a:xfrm>
            <a:off x="821932" y="2691171"/>
            <a:ext cx="5782639" cy="3163110"/>
            <a:chOff x="821933" y="1238202"/>
            <a:chExt cx="5782639" cy="3163110"/>
          </a:xfrm>
        </p:grpSpPr>
        <p:sp>
          <p:nvSpPr>
            <p:cNvPr id="41" name="TextBox 40">
              <a:extLst>
                <a:ext uri="{FF2B5EF4-FFF2-40B4-BE49-F238E27FC236}">
                  <a16:creationId xmlns:a16="http://schemas.microsoft.com/office/drawing/2014/main" id="{02393174-5A5E-1D44-8872-4659BB617D85}"/>
                </a:ext>
              </a:extLst>
            </p:cNvPr>
            <p:cNvSpPr txBox="1"/>
            <p:nvPr/>
          </p:nvSpPr>
          <p:spPr>
            <a:xfrm>
              <a:off x="821933" y="1238202"/>
              <a:ext cx="5782639" cy="3163110"/>
            </a:xfrm>
            <a:prstGeom prst="rect">
              <a:avLst/>
            </a:prstGeom>
            <a:noFill/>
            <a:ln w="19050">
              <a:solidFill>
                <a:schemeClr val="tx1">
                  <a:alpha val="26000"/>
                </a:schemeClr>
              </a:solidFill>
              <a:prstDash val="dash"/>
            </a:ln>
          </p:spPr>
          <p:txBody>
            <a:bodyPr wrap="square" rtlCol="0">
              <a:noAutofit/>
            </a:bodyPr>
            <a:lstStyle/>
            <a:p>
              <a:r>
                <a:rPr lang="en-IE" dirty="0"/>
                <a:t>Corpus</a:t>
              </a:r>
            </a:p>
          </p:txBody>
        </p:sp>
        <p:pic>
          <p:nvPicPr>
            <p:cNvPr id="21" name="Picture 20">
              <a:extLst>
                <a:ext uri="{FF2B5EF4-FFF2-40B4-BE49-F238E27FC236}">
                  <a16:creationId xmlns:a16="http://schemas.microsoft.com/office/drawing/2014/main" id="{AE7F2716-BB7B-8142-9226-04AB5BE76D0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78731" y="1763279"/>
              <a:ext cx="720501" cy="625241"/>
            </a:xfrm>
            <a:prstGeom prst="rect">
              <a:avLst/>
            </a:prstGeom>
          </p:spPr>
        </p:pic>
        <p:pic>
          <p:nvPicPr>
            <p:cNvPr id="23" name="Picture 22">
              <a:extLst>
                <a:ext uri="{FF2B5EF4-FFF2-40B4-BE49-F238E27FC236}">
                  <a16:creationId xmlns:a16="http://schemas.microsoft.com/office/drawing/2014/main" id="{04A22D0F-9671-1E4B-8C70-957D0057A8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24026" y="3397318"/>
              <a:ext cx="1077542" cy="625153"/>
            </a:xfrm>
            <a:prstGeom prst="rect">
              <a:avLst/>
            </a:prstGeom>
          </p:spPr>
        </p:pic>
        <p:pic>
          <p:nvPicPr>
            <p:cNvPr id="27" name="Picture 26">
              <a:extLst>
                <a:ext uri="{FF2B5EF4-FFF2-40B4-BE49-F238E27FC236}">
                  <a16:creationId xmlns:a16="http://schemas.microsoft.com/office/drawing/2014/main" id="{217CCAE1-287D-934C-B403-B89A080666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08832" y="2555402"/>
              <a:ext cx="616907" cy="611312"/>
            </a:xfrm>
            <a:prstGeom prst="rect">
              <a:avLst/>
            </a:prstGeom>
          </p:spPr>
        </p:pic>
        <p:pic>
          <p:nvPicPr>
            <p:cNvPr id="29" name="Picture 28">
              <a:extLst>
                <a:ext uri="{FF2B5EF4-FFF2-40B4-BE49-F238E27FC236}">
                  <a16:creationId xmlns:a16="http://schemas.microsoft.com/office/drawing/2014/main" id="{6623582F-E263-2D4D-B341-397C6A00F7B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40352" y="3477531"/>
              <a:ext cx="420870" cy="625154"/>
            </a:xfrm>
            <a:prstGeom prst="rect">
              <a:avLst/>
            </a:prstGeom>
          </p:spPr>
        </p:pic>
        <p:pic>
          <p:nvPicPr>
            <p:cNvPr id="31" name="Picture 30">
              <a:extLst>
                <a:ext uri="{FF2B5EF4-FFF2-40B4-BE49-F238E27FC236}">
                  <a16:creationId xmlns:a16="http://schemas.microsoft.com/office/drawing/2014/main" id="{090CA7C7-5460-AA4D-9161-9D7ED9633C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99301" y="1595952"/>
              <a:ext cx="784891" cy="625241"/>
            </a:xfrm>
            <a:prstGeom prst="rect">
              <a:avLst/>
            </a:prstGeom>
          </p:spPr>
        </p:pic>
        <p:pic>
          <p:nvPicPr>
            <p:cNvPr id="33" name="Picture 32">
              <a:extLst>
                <a:ext uri="{FF2B5EF4-FFF2-40B4-BE49-F238E27FC236}">
                  <a16:creationId xmlns:a16="http://schemas.microsoft.com/office/drawing/2014/main" id="{608188FF-2DE6-544D-A710-D21507B9E1E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26460" y="2529520"/>
              <a:ext cx="1213891" cy="625154"/>
            </a:xfrm>
            <a:prstGeom prst="rect">
              <a:avLst/>
            </a:prstGeom>
          </p:spPr>
        </p:pic>
        <p:pic>
          <p:nvPicPr>
            <p:cNvPr id="35" name="Picture 34">
              <a:extLst>
                <a:ext uri="{FF2B5EF4-FFF2-40B4-BE49-F238E27FC236}">
                  <a16:creationId xmlns:a16="http://schemas.microsoft.com/office/drawing/2014/main" id="{A1C2A53B-8AD5-FA47-9619-C50362FCF1A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75705" y="1890542"/>
              <a:ext cx="955782" cy="638978"/>
            </a:xfrm>
            <a:prstGeom prst="rect">
              <a:avLst/>
            </a:prstGeom>
          </p:spPr>
        </p:pic>
        <p:pic>
          <p:nvPicPr>
            <p:cNvPr id="37" name="Picture 36">
              <a:extLst>
                <a:ext uri="{FF2B5EF4-FFF2-40B4-BE49-F238E27FC236}">
                  <a16:creationId xmlns:a16="http://schemas.microsoft.com/office/drawing/2014/main" id="{66C5EB66-C58D-7047-B948-25BAAB5A508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34535" y="2757484"/>
              <a:ext cx="1099049" cy="614880"/>
            </a:xfrm>
            <a:prstGeom prst="rect">
              <a:avLst/>
            </a:prstGeom>
          </p:spPr>
        </p:pic>
      </p:grpSp>
      <p:sp>
        <p:nvSpPr>
          <p:cNvPr id="38" name="TextBox 37">
            <a:extLst>
              <a:ext uri="{FF2B5EF4-FFF2-40B4-BE49-F238E27FC236}">
                <a16:creationId xmlns:a16="http://schemas.microsoft.com/office/drawing/2014/main" id="{C79C672F-42F2-AF40-88F6-4D4F25F79BB3}"/>
              </a:ext>
            </a:extLst>
          </p:cNvPr>
          <p:cNvSpPr txBox="1"/>
          <p:nvPr/>
        </p:nvSpPr>
        <p:spPr>
          <a:xfrm>
            <a:off x="5828673" y="1060683"/>
            <a:ext cx="184731" cy="307777"/>
          </a:xfrm>
          <a:prstGeom prst="rect">
            <a:avLst/>
          </a:prstGeom>
          <a:noFill/>
        </p:spPr>
        <p:txBody>
          <a:bodyPr wrap="none" rtlCol="0">
            <a:spAutoFit/>
          </a:bodyPr>
          <a:lstStyle/>
          <a:p>
            <a:endParaRPr lang="en-IE" sz="1400" b="1" dirty="0">
              <a:latin typeface="Courier" pitchFamily="2" charset="0"/>
              <a:cs typeface="Courier New" panose="02070309020205020404" pitchFamily="49" charset="0"/>
            </a:endParaRPr>
          </a:p>
        </p:txBody>
      </p:sp>
      <p:grpSp>
        <p:nvGrpSpPr>
          <p:cNvPr id="20" name="Group 19">
            <a:extLst>
              <a:ext uri="{FF2B5EF4-FFF2-40B4-BE49-F238E27FC236}">
                <a16:creationId xmlns:a16="http://schemas.microsoft.com/office/drawing/2014/main" id="{7B198E0F-9F8C-6540-B3EF-A5DD1B70E4D0}"/>
              </a:ext>
            </a:extLst>
          </p:cNvPr>
          <p:cNvGrpSpPr/>
          <p:nvPr/>
        </p:nvGrpSpPr>
        <p:grpSpPr>
          <a:xfrm>
            <a:off x="821933" y="1234487"/>
            <a:ext cx="5782639" cy="1027284"/>
            <a:chOff x="821933" y="4811055"/>
            <a:chExt cx="5782639" cy="1027284"/>
          </a:xfrm>
        </p:grpSpPr>
        <p:sp>
          <p:nvSpPr>
            <p:cNvPr id="16" name="TextBox 15">
              <a:extLst>
                <a:ext uri="{FF2B5EF4-FFF2-40B4-BE49-F238E27FC236}">
                  <a16:creationId xmlns:a16="http://schemas.microsoft.com/office/drawing/2014/main" id="{81DA8DEC-D0BD-0140-B728-DB585089B998}"/>
                </a:ext>
              </a:extLst>
            </p:cNvPr>
            <p:cNvSpPr txBox="1"/>
            <p:nvPr/>
          </p:nvSpPr>
          <p:spPr>
            <a:xfrm>
              <a:off x="821933" y="4811055"/>
              <a:ext cx="5782639" cy="1027284"/>
            </a:xfrm>
            <a:prstGeom prst="rect">
              <a:avLst/>
            </a:prstGeom>
            <a:noFill/>
            <a:ln w="19050">
              <a:solidFill>
                <a:schemeClr val="tx1">
                  <a:alpha val="26000"/>
                </a:schemeClr>
              </a:solidFill>
              <a:prstDash val="dash"/>
            </a:ln>
          </p:spPr>
          <p:txBody>
            <a:bodyPr wrap="square" rtlCol="0">
              <a:noAutofit/>
            </a:bodyPr>
            <a:lstStyle/>
            <a:p>
              <a:r>
                <a:rPr lang="en-IE" dirty="0"/>
                <a:t>Target</a:t>
              </a:r>
            </a:p>
          </p:txBody>
        </p:sp>
        <p:pic>
          <p:nvPicPr>
            <p:cNvPr id="10" name="Picture 9">
              <a:extLst>
                <a:ext uri="{FF2B5EF4-FFF2-40B4-BE49-F238E27FC236}">
                  <a16:creationId xmlns:a16="http://schemas.microsoft.com/office/drawing/2014/main" id="{95825B4D-3CC9-E74A-BA05-559974A5EF23}"/>
                </a:ext>
              </a:extLst>
            </p:cNvPr>
            <p:cNvPicPr>
              <a:picLocks noChangeAspect="1"/>
            </p:cNvPicPr>
            <p:nvPr/>
          </p:nvPicPr>
          <p:blipFill rotWithShape="1">
            <a:blip r:embed="rId10" cstate="print">
              <a:duotone>
                <a:schemeClr val="accent3">
                  <a:shade val="45000"/>
                  <a:satMod val="135000"/>
                </a:schemeClr>
                <a:prstClr val="white"/>
              </a:duotone>
              <a:extLst>
                <a:ext uri="{28A0092B-C50C-407E-A947-70E740481C1C}">
                  <a14:useLocalDpi xmlns:a14="http://schemas.microsoft.com/office/drawing/2010/main"/>
                </a:ext>
              </a:extLst>
            </a:blip>
            <a:srcRect l="2750" r="2637"/>
            <a:stretch/>
          </p:blipFill>
          <p:spPr>
            <a:xfrm>
              <a:off x="2299301" y="4946172"/>
              <a:ext cx="1071398" cy="757048"/>
            </a:xfrm>
            <a:prstGeom prst="rect">
              <a:avLst/>
            </a:prstGeom>
            <a:ln>
              <a:solidFill>
                <a:srgbClr val="00B050"/>
              </a:solidFill>
            </a:ln>
          </p:spPr>
        </p:pic>
        <p:pic>
          <p:nvPicPr>
            <p:cNvPr id="12" name="Picture 11">
              <a:extLst>
                <a:ext uri="{FF2B5EF4-FFF2-40B4-BE49-F238E27FC236}">
                  <a16:creationId xmlns:a16="http://schemas.microsoft.com/office/drawing/2014/main" id="{8B6C606F-7184-204D-BDB8-CD01081F5BE1}"/>
                </a:ext>
              </a:extLst>
            </p:cNvPr>
            <p:cNvPicPr>
              <a:picLocks noChangeAspect="1"/>
            </p:cNvPicPr>
            <p:nvPr/>
          </p:nvPicPr>
          <p:blipFill rotWithShape="1">
            <a:blip r:embed="rId11" cstate="print">
              <a:duotone>
                <a:schemeClr val="accent6">
                  <a:shade val="45000"/>
                  <a:satMod val="135000"/>
                </a:schemeClr>
                <a:prstClr val="white"/>
              </a:duotone>
              <a:extLst>
                <a:ext uri="{28A0092B-C50C-407E-A947-70E740481C1C}">
                  <a14:useLocalDpi xmlns:a14="http://schemas.microsoft.com/office/drawing/2010/main"/>
                </a:ext>
              </a:extLst>
            </a:blip>
            <a:srcRect l="3178" r="2671"/>
            <a:stretch/>
          </p:blipFill>
          <p:spPr>
            <a:xfrm>
              <a:off x="3486179" y="4910748"/>
              <a:ext cx="1165934" cy="827898"/>
            </a:xfrm>
            <a:prstGeom prst="rect">
              <a:avLst/>
            </a:prstGeom>
          </p:spPr>
        </p:pic>
        <p:pic>
          <p:nvPicPr>
            <p:cNvPr id="14" name="Picture 13">
              <a:extLst>
                <a:ext uri="{FF2B5EF4-FFF2-40B4-BE49-F238E27FC236}">
                  <a16:creationId xmlns:a16="http://schemas.microsoft.com/office/drawing/2014/main" id="{C79C6E9C-7639-B44D-B289-017756C62DCB}"/>
                </a:ext>
              </a:extLst>
            </p:cNvPr>
            <p:cNvPicPr>
              <a:picLocks noChangeAspect="1"/>
            </p:cNvPicPr>
            <p:nvPr/>
          </p:nvPicPr>
          <p:blipFill rotWithShape="1">
            <a:blip r:embed="rId12" cstate="print">
              <a:duotone>
                <a:schemeClr val="accent1">
                  <a:shade val="45000"/>
                  <a:satMod val="135000"/>
                </a:schemeClr>
                <a:prstClr val="white"/>
              </a:duotone>
              <a:extLst>
                <a:ext uri="{28A0092B-C50C-407E-A947-70E740481C1C}">
                  <a14:useLocalDpi xmlns:a14="http://schemas.microsoft.com/office/drawing/2010/main"/>
                </a:ext>
              </a:extLst>
            </a:blip>
            <a:srcRect l="3467" r="2599"/>
            <a:stretch/>
          </p:blipFill>
          <p:spPr>
            <a:xfrm>
              <a:off x="4734535" y="4910748"/>
              <a:ext cx="1163389" cy="827999"/>
            </a:xfrm>
            <a:prstGeom prst="rect">
              <a:avLst/>
            </a:prstGeom>
          </p:spPr>
        </p:pic>
      </p:grpSp>
      <p:graphicFrame>
        <p:nvGraphicFramePr>
          <p:cNvPr id="24" name="Table 23">
            <a:extLst>
              <a:ext uri="{FF2B5EF4-FFF2-40B4-BE49-F238E27FC236}">
                <a16:creationId xmlns:a16="http://schemas.microsoft.com/office/drawing/2014/main" id="{A9930D1B-AD2A-BA41-8028-21E827BD3A3F}"/>
              </a:ext>
            </a:extLst>
          </p:cNvPr>
          <p:cNvGraphicFramePr>
            <a:graphicFrameLocks noGrp="1"/>
          </p:cNvGraphicFramePr>
          <p:nvPr>
            <p:extLst>
              <p:ext uri="{D42A27DB-BD31-4B8C-83A1-F6EECF244321}">
                <p14:modId xmlns:p14="http://schemas.microsoft.com/office/powerpoint/2010/main" val="4086750836"/>
              </p:ext>
            </p:extLst>
          </p:nvPr>
        </p:nvGraphicFramePr>
        <p:xfrm>
          <a:off x="6686994" y="1468395"/>
          <a:ext cx="2082229" cy="534387"/>
        </p:xfrm>
        <a:graphic>
          <a:graphicData uri="http://schemas.openxmlformats.org/drawingml/2006/table">
            <a:tbl>
              <a:tblPr firstRow="1" bandRow="1">
                <a:tableStyleId>{5C22544A-7EE6-4342-B048-85BDC9FD1C3A}</a:tableStyleId>
              </a:tblPr>
              <a:tblGrid>
                <a:gridCol w="520558">
                  <a:extLst>
                    <a:ext uri="{9D8B030D-6E8A-4147-A177-3AD203B41FA5}">
                      <a16:colId xmlns:a16="http://schemas.microsoft.com/office/drawing/2014/main" val="1877086263"/>
                    </a:ext>
                  </a:extLst>
                </a:gridCol>
                <a:gridCol w="544531">
                  <a:extLst>
                    <a:ext uri="{9D8B030D-6E8A-4147-A177-3AD203B41FA5}">
                      <a16:colId xmlns:a16="http://schemas.microsoft.com/office/drawing/2014/main" val="2750744272"/>
                    </a:ext>
                  </a:extLst>
                </a:gridCol>
                <a:gridCol w="359595">
                  <a:extLst>
                    <a:ext uri="{9D8B030D-6E8A-4147-A177-3AD203B41FA5}">
                      <a16:colId xmlns:a16="http://schemas.microsoft.com/office/drawing/2014/main" val="2789808502"/>
                    </a:ext>
                  </a:extLst>
                </a:gridCol>
                <a:gridCol w="657545">
                  <a:extLst>
                    <a:ext uri="{9D8B030D-6E8A-4147-A177-3AD203B41FA5}">
                      <a16:colId xmlns:a16="http://schemas.microsoft.com/office/drawing/2014/main" val="36458384"/>
                    </a:ext>
                  </a:extLst>
                </a:gridCol>
              </a:tblGrid>
              <a:tr h="199709">
                <a:tc>
                  <a:txBody>
                    <a:bodyPr/>
                    <a:lstStyle/>
                    <a:p>
                      <a:r>
                        <a:rPr lang="en-IE" sz="1300" dirty="0"/>
                        <a:t>f1</a:t>
                      </a:r>
                    </a:p>
                  </a:txBody>
                  <a:tcPr marL="66514" marR="66514" marT="33257" marB="33257"/>
                </a:tc>
                <a:tc>
                  <a:txBody>
                    <a:bodyPr/>
                    <a:lstStyle/>
                    <a:p>
                      <a:r>
                        <a:rPr lang="en-IE" sz="1300" dirty="0"/>
                        <a:t>f2</a:t>
                      </a:r>
                    </a:p>
                  </a:txBody>
                  <a:tcPr marL="66514" marR="66514" marT="33257" marB="33257"/>
                </a:tc>
                <a:tc>
                  <a:txBody>
                    <a:bodyPr/>
                    <a:lstStyle/>
                    <a:p>
                      <a:r>
                        <a:rPr lang="en-IE" sz="1300" dirty="0"/>
                        <a:t>…</a:t>
                      </a:r>
                    </a:p>
                  </a:txBody>
                  <a:tcPr marL="66514" marR="66514" marT="33257" marB="33257"/>
                </a:tc>
                <a:tc>
                  <a:txBody>
                    <a:bodyPr/>
                    <a:lstStyle/>
                    <a:p>
                      <a:r>
                        <a:rPr lang="en-IE" sz="1300" dirty="0" err="1"/>
                        <a:t>fN</a:t>
                      </a:r>
                      <a:endParaRPr lang="en-IE" sz="1300" dirty="0"/>
                    </a:p>
                  </a:txBody>
                  <a:tcPr marL="66514" marR="66514" marT="33257" marB="33257"/>
                </a:tc>
                <a:extLst>
                  <a:ext uri="{0D108BD9-81ED-4DB2-BD59-A6C34878D82A}">
                    <a16:rowId xmlns:a16="http://schemas.microsoft.com/office/drawing/2014/main" val="1930814097"/>
                  </a:ext>
                </a:extLst>
              </a:tr>
              <a:tr h="269753">
                <a:tc>
                  <a:txBody>
                    <a:bodyPr/>
                    <a:lstStyle/>
                    <a:p>
                      <a:r>
                        <a:rPr lang="en-IE" sz="1300" dirty="0"/>
                        <a:t>0.5</a:t>
                      </a:r>
                    </a:p>
                  </a:txBody>
                  <a:tcPr marL="66514" marR="66514" marT="33257" marB="33257"/>
                </a:tc>
                <a:tc>
                  <a:txBody>
                    <a:bodyPr/>
                    <a:lstStyle/>
                    <a:p>
                      <a:r>
                        <a:rPr lang="en-IE" sz="1300" dirty="0"/>
                        <a:t>330.0</a:t>
                      </a:r>
                    </a:p>
                  </a:txBody>
                  <a:tcPr marL="66514" marR="66514" marT="33257" marB="33257"/>
                </a:tc>
                <a:tc>
                  <a:txBody>
                    <a:bodyPr/>
                    <a:lstStyle/>
                    <a:p>
                      <a:r>
                        <a:rPr lang="en-IE" sz="1300" dirty="0"/>
                        <a:t>…</a:t>
                      </a:r>
                    </a:p>
                  </a:txBody>
                  <a:tcPr marL="66514" marR="66514" marT="33257" marB="33257"/>
                </a:tc>
                <a:tc>
                  <a:txBody>
                    <a:bodyPr/>
                    <a:lstStyle/>
                    <a:p>
                      <a:r>
                        <a:rPr lang="en-IE" sz="1300" dirty="0"/>
                        <a:t>0.2578</a:t>
                      </a:r>
                    </a:p>
                  </a:txBody>
                  <a:tcPr marL="66514" marR="66514" marT="33257" marB="33257"/>
                </a:tc>
                <a:extLst>
                  <a:ext uri="{0D108BD9-81ED-4DB2-BD59-A6C34878D82A}">
                    <a16:rowId xmlns:a16="http://schemas.microsoft.com/office/drawing/2014/main" val="1538048558"/>
                  </a:ext>
                </a:extLst>
              </a:tr>
            </a:tbl>
          </a:graphicData>
        </a:graphic>
      </p:graphicFrame>
      <p:cxnSp>
        <p:nvCxnSpPr>
          <p:cNvPr id="25" name="Straight Arrow Connector 24">
            <a:extLst>
              <a:ext uri="{FF2B5EF4-FFF2-40B4-BE49-F238E27FC236}">
                <a16:creationId xmlns:a16="http://schemas.microsoft.com/office/drawing/2014/main" id="{9897FD5B-7B7B-DE47-95A1-8C78602A5D82}"/>
              </a:ext>
            </a:extLst>
          </p:cNvPr>
          <p:cNvCxnSpPr>
            <a:cxnSpLocks/>
          </p:cNvCxnSpPr>
          <p:nvPr/>
        </p:nvCxnSpPr>
        <p:spPr>
          <a:xfrm flipH="1" flipV="1">
            <a:off x="5980346" y="1735588"/>
            <a:ext cx="591168" cy="2"/>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9915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Linear Search</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54</a:t>
            </a:fld>
            <a:endParaRPr sz="1200" b="0" i="0" u="none" strike="noStrike" cap="none">
              <a:solidFill>
                <a:srgbClr val="3F3F3F"/>
              </a:solidFill>
              <a:latin typeface="Calibri"/>
              <a:ea typeface="Calibri"/>
              <a:cs typeface="Calibri"/>
              <a:sym typeface="Calibri"/>
            </a:endParaRPr>
          </a:p>
        </p:txBody>
      </p:sp>
      <p:grpSp>
        <p:nvGrpSpPr>
          <p:cNvPr id="22" name="Group 21">
            <a:extLst>
              <a:ext uri="{FF2B5EF4-FFF2-40B4-BE49-F238E27FC236}">
                <a16:creationId xmlns:a16="http://schemas.microsoft.com/office/drawing/2014/main" id="{21C0F1E0-4DF5-E747-879E-87360BF1D94B}"/>
              </a:ext>
            </a:extLst>
          </p:cNvPr>
          <p:cNvGrpSpPr/>
          <p:nvPr/>
        </p:nvGrpSpPr>
        <p:grpSpPr>
          <a:xfrm>
            <a:off x="821932" y="2691171"/>
            <a:ext cx="5782639" cy="3163110"/>
            <a:chOff x="821933" y="1238202"/>
            <a:chExt cx="5782639" cy="3163110"/>
          </a:xfrm>
        </p:grpSpPr>
        <p:sp>
          <p:nvSpPr>
            <p:cNvPr id="41" name="TextBox 40">
              <a:extLst>
                <a:ext uri="{FF2B5EF4-FFF2-40B4-BE49-F238E27FC236}">
                  <a16:creationId xmlns:a16="http://schemas.microsoft.com/office/drawing/2014/main" id="{02393174-5A5E-1D44-8872-4659BB617D85}"/>
                </a:ext>
              </a:extLst>
            </p:cNvPr>
            <p:cNvSpPr txBox="1"/>
            <p:nvPr/>
          </p:nvSpPr>
          <p:spPr>
            <a:xfrm>
              <a:off x="821933" y="1238202"/>
              <a:ext cx="5782639" cy="3163110"/>
            </a:xfrm>
            <a:prstGeom prst="rect">
              <a:avLst/>
            </a:prstGeom>
            <a:noFill/>
            <a:ln w="19050">
              <a:solidFill>
                <a:schemeClr val="tx1">
                  <a:alpha val="26000"/>
                </a:schemeClr>
              </a:solidFill>
              <a:prstDash val="dash"/>
            </a:ln>
          </p:spPr>
          <p:txBody>
            <a:bodyPr wrap="square" rtlCol="0">
              <a:noAutofit/>
            </a:bodyPr>
            <a:lstStyle/>
            <a:p>
              <a:r>
                <a:rPr lang="en-IE" dirty="0"/>
                <a:t>Corpus</a:t>
              </a:r>
            </a:p>
          </p:txBody>
        </p:sp>
        <p:pic>
          <p:nvPicPr>
            <p:cNvPr id="21" name="Picture 20">
              <a:extLst>
                <a:ext uri="{FF2B5EF4-FFF2-40B4-BE49-F238E27FC236}">
                  <a16:creationId xmlns:a16="http://schemas.microsoft.com/office/drawing/2014/main" id="{AE7F2716-BB7B-8142-9226-04AB5BE76D0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78731" y="1763279"/>
              <a:ext cx="720501" cy="625241"/>
            </a:xfrm>
            <a:prstGeom prst="rect">
              <a:avLst/>
            </a:prstGeom>
          </p:spPr>
        </p:pic>
        <p:pic>
          <p:nvPicPr>
            <p:cNvPr id="23" name="Picture 22">
              <a:extLst>
                <a:ext uri="{FF2B5EF4-FFF2-40B4-BE49-F238E27FC236}">
                  <a16:creationId xmlns:a16="http://schemas.microsoft.com/office/drawing/2014/main" id="{04A22D0F-9671-1E4B-8C70-957D0057A8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24026" y="3397318"/>
              <a:ext cx="1077542" cy="625153"/>
            </a:xfrm>
            <a:prstGeom prst="rect">
              <a:avLst/>
            </a:prstGeom>
          </p:spPr>
        </p:pic>
        <p:pic>
          <p:nvPicPr>
            <p:cNvPr id="27" name="Picture 26">
              <a:extLst>
                <a:ext uri="{FF2B5EF4-FFF2-40B4-BE49-F238E27FC236}">
                  <a16:creationId xmlns:a16="http://schemas.microsoft.com/office/drawing/2014/main" id="{217CCAE1-287D-934C-B403-B89A08066614}"/>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3608832" y="2555402"/>
              <a:ext cx="616907" cy="611312"/>
            </a:xfrm>
            <a:prstGeom prst="rect">
              <a:avLst/>
            </a:prstGeom>
          </p:spPr>
        </p:pic>
        <p:pic>
          <p:nvPicPr>
            <p:cNvPr id="29" name="Picture 28">
              <a:extLst>
                <a:ext uri="{FF2B5EF4-FFF2-40B4-BE49-F238E27FC236}">
                  <a16:creationId xmlns:a16="http://schemas.microsoft.com/office/drawing/2014/main" id="{6623582F-E263-2D4D-B341-397C6A00F7B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40352" y="3477531"/>
              <a:ext cx="420870" cy="625154"/>
            </a:xfrm>
            <a:prstGeom prst="rect">
              <a:avLst/>
            </a:prstGeom>
          </p:spPr>
        </p:pic>
        <p:pic>
          <p:nvPicPr>
            <p:cNvPr id="31" name="Picture 30">
              <a:extLst>
                <a:ext uri="{FF2B5EF4-FFF2-40B4-BE49-F238E27FC236}">
                  <a16:creationId xmlns:a16="http://schemas.microsoft.com/office/drawing/2014/main" id="{090CA7C7-5460-AA4D-9161-9D7ED9633C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99301" y="1595952"/>
              <a:ext cx="784891" cy="625241"/>
            </a:xfrm>
            <a:prstGeom prst="rect">
              <a:avLst/>
            </a:prstGeom>
          </p:spPr>
        </p:pic>
        <p:pic>
          <p:nvPicPr>
            <p:cNvPr id="33" name="Picture 32">
              <a:extLst>
                <a:ext uri="{FF2B5EF4-FFF2-40B4-BE49-F238E27FC236}">
                  <a16:creationId xmlns:a16="http://schemas.microsoft.com/office/drawing/2014/main" id="{608188FF-2DE6-544D-A710-D21507B9E1E9}"/>
                </a:ext>
              </a:extLst>
            </p:cNvPr>
            <p:cNvPicPr>
              <a:picLocks noChangeAspect="1"/>
            </p:cNvPicPr>
            <p:nvPr/>
          </p:nvPicPr>
          <p:blipFill>
            <a:blip r:embed="rId8" cstate="print">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326460" y="2529520"/>
              <a:ext cx="1213891" cy="625154"/>
            </a:xfrm>
            <a:prstGeom prst="rect">
              <a:avLst/>
            </a:prstGeom>
          </p:spPr>
        </p:pic>
        <p:pic>
          <p:nvPicPr>
            <p:cNvPr id="35" name="Picture 34">
              <a:extLst>
                <a:ext uri="{FF2B5EF4-FFF2-40B4-BE49-F238E27FC236}">
                  <a16:creationId xmlns:a16="http://schemas.microsoft.com/office/drawing/2014/main" id="{A1C2A53B-8AD5-FA47-9619-C50362FCF1A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75705" y="1890542"/>
              <a:ext cx="955782" cy="638978"/>
            </a:xfrm>
            <a:prstGeom prst="rect">
              <a:avLst/>
            </a:prstGeom>
          </p:spPr>
        </p:pic>
        <p:pic>
          <p:nvPicPr>
            <p:cNvPr id="37" name="Picture 36">
              <a:extLst>
                <a:ext uri="{FF2B5EF4-FFF2-40B4-BE49-F238E27FC236}">
                  <a16:creationId xmlns:a16="http://schemas.microsoft.com/office/drawing/2014/main" id="{66C5EB66-C58D-7047-B948-25BAAB5A5081}"/>
                </a:ext>
              </a:extLst>
            </p:cNvPr>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734535" y="2757484"/>
              <a:ext cx="1099049" cy="614880"/>
            </a:xfrm>
            <a:prstGeom prst="rect">
              <a:avLst/>
            </a:prstGeom>
          </p:spPr>
        </p:pic>
      </p:grpSp>
      <p:sp>
        <p:nvSpPr>
          <p:cNvPr id="38" name="TextBox 37">
            <a:extLst>
              <a:ext uri="{FF2B5EF4-FFF2-40B4-BE49-F238E27FC236}">
                <a16:creationId xmlns:a16="http://schemas.microsoft.com/office/drawing/2014/main" id="{C79C672F-42F2-AF40-88F6-4D4F25F79BB3}"/>
              </a:ext>
            </a:extLst>
          </p:cNvPr>
          <p:cNvSpPr txBox="1"/>
          <p:nvPr/>
        </p:nvSpPr>
        <p:spPr>
          <a:xfrm>
            <a:off x="5828673" y="1060683"/>
            <a:ext cx="184731" cy="307777"/>
          </a:xfrm>
          <a:prstGeom prst="rect">
            <a:avLst/>
          </a:prstGeom>
          <a:noFill/>
        </p:spPr>
        <p:txBody>
          <a:bodyPr wrap="none" rtlCol="0">
            <a:spAutoFit/>
          </a:bodyPr>
          <a:lstStyle/>
          <a:p>
            <a:endParaRPr lang="en-IE" sz="1400" b="1" dirty="0">
              <a:latin typeface="Courier" pitchFamily="2" charset="0"/>
              <a:cs typeface="Courier New" panose="02070309020205020404" pitchFamily="49" charset="0"/>
            </a:endParaRPr>
          </a:p>
        </p:txBody>
      </p:sp>
      <p:grpSp>
        <p:nvGrpSpPr>
          <p:cNvPr id="20" name="Group 19">
            <a:extLst>
              <a:ext uri="{FF2B5EF4-FFF2-40B4-BE49-F238E27FC236}">
                <a16:creationId xmlns:a16="http://schemas.microsoft.com/office/drawing/2014/main" id="{7B198E0F-9F8C-6540-B3EF-A5DD1B70E4D0}"/>
              </a:ext>
            </a:extLst>
          </p:cNvPr>
          <p:cNvGrpSpPr/>
          <p:nvPr/>
        </p:nvGrpSpPr>
        <p:grpSpPr>
          <a:xfrm>
            <a:off x="821933" y="1234487"/>
            <a:ext cx="5782639" cy="1027284"/>
            <a:chOff x="821933" y="4811055"/>
            <a:chExt cx="5782639" cy="1027284"/>
          </a:xfrm>
        </p:grpSpPr>
        <p:sp>
          <p:nvSpPr>
            <p:cNvPr id="16" name="TextBox 15">
              <a:extLst>
                <a:ext uri="{FF2B5EF4-FFF2-40B4-BE49-F238E27FC236}">
                  <a16:creationId xmlns:a16="http://schemas.microsoft.com/office/drawing/2014/main" id="{81DA8DEC-D0BD-0140-B728-DB585089B998}"/>
                </a:ext>
              </a:extLst>
            </p:cNvPr>
            <p:cNvSpPr txBox="1"/>
            <p:nvPr/>
          </p:nvSpPr>
          <p:spPr>
            <a:xfrm>
              <a:off x="821933" y="4811055"/>
              <a:ext cx="5782639" cy="1027284"/>
            </a:xfrm>
            <a:prstGeom prst="rect">
              <a:avLst/>
            </a:prstGeom>
            <a:noFill/>
            <a:ln w="19050">
              <a:solidFill>
                <a:schemeClr val="tx1">
                  <a:alpha val="26000"/>
                </a:schemeClr>
              </a:solidFill>
              <a:prstDash val="dash"/>
            </a:ln>
          </p:spPr>
          <p:txBody>
            <a:bodyPr wrap="square" rtlCol="0">
              <a:noAutofit/>
            </a:bodyPr>
            <a:lstStyle/>
            <a:p>
              <a:r>
                <a:rPr lang="en-IE" dirty="0"/>
                <a:t>Target</a:t>
              </a:r>
            </a:p>
          </p:txBody>
        </p:sp>
        <p:pic>
          <p:nvPicPr>
            <p:cNvPr id="10" name="Picture 9">
              <a:extLst>
                <a:ext uri="{FF2B5EF4-FFF2-40B4-BE49-F238E27FC236}">
                  <a16:creationId xmlns:a16="http://schemas.microsoft.com/office/drawing/2014/main" id="{95825B4D-3CC9-E74A-BA05-559974A5EF23}"/>
                </a:ext>
              </a:extLst>
            </p:cNvPr>
            <p:cNvPicPr>
              <a:picLocks noChangeAspect="1"/>
            </p:cNvPicPr>
            <p:nvPr/>
          </p:nvPicPr>
          <p:blipFill rotWithShape="1">
            <a:blip r:embed="rId10" cstate="print">
              <a:duotone>
                <a:schemeClr val="accent3">
                  <a:shade val="45000"/>
                  <a:satMod val="135000"/>
                </a:schemeClr>
                <a:prstClr val="white"/>
              </a:duotone>
              <a:extLst>
                <a:ext uri="{28A0092B-C50C-407E-A947-70E740481C1C}">
                  <a14:useLocalDpi xmlns:a14="http://schemas.microsoft.com/office/drawing/2010/main"/>
                </a:ext>
              </a:extLst>
            </a:blip>
            <a:srcRect l="2750" r="2637"/>
            <a:stretch/>
          </p:blipFill>
          <p:spPr>
            <a:xfrm>
              <a:off x="2299301" y="4946172"/>
              <a:ext cx="1071398" cy="757048"/>
            </a:xfrm>
            <a:prstGeom prst="rect">
              <a:avLst/>
            </a:prstGeom>
            <a:ln>
              <a:solidFill>
                <a:srgbClr val="00B050"/>
              </a:solidFill>
            </a:ln>
          </p:spPr>
        </p:pic>
        <p:pic>
          <p:nvPicPr>
            <p:cNvPr id="12" name="Picture 11">
              <a:extLst>
                <a:ext uri="{FF2B5EF4-FFF2-40B4-BE49-F238E27FC236}">
                  <a16:creationId xmlns:a16="http://schemas.microsoft.com/office/drawing/2014/main" id="{8B6C606F-7184-204D-BDB8-CD01081F5BE1}"/>
                </a:ext>
              </a:extLst>
            </p:cNvPr>
            <p:cNvPicPr>
              <a:picLocks noChangeAspect="1"/>
            </p:cNvPicPr>
            <p:nvPr/>
          </p:nvPicPr>
          <p:blipFill rotWithShape="1">
            <a:blip r:embed="rId11" cstate="print">
              <a:duotone>
                <a:schemeClr val="accent6">
                  <a:shade val="45000"/>
                  <a:satMod val="135000"/>
                </a:schemeClr>
                <a:prstClr val="white"/>
              </a:duotone>
              <a:extLst>
                <a:ext uri="{28A0092B-C50C-407E-A947-70E740481C1C}">
                  <a14:useLocalDpi xmlns:a14="http://schemas.microsoft.com/office/drawing/2010/main"/>
                </a:ext>
              </a:extLst>
            </a:blip>
            <a:srcRect l="3178" r="2671"/>
            <a:stretch/>
          </p:blipFill>
          <p:spPr>
            <a:xfrm>
              <a:off x="3486179" y="4910748"/>
              <a:ext cx="1165934" cy="827898"/>
            </a:xfrm>
            <a:prstGeom prst="rect">
              <a:avLst/>
            </a:prstGeom>
          </p:spPr>
        </p:pic>
        <p:pic>
          <p:nvPicPr>
            <p:cNvPr id="14" name="Picture 13">
              <a:extLst>
                <a:ext uri="{FF2B5EF4-FFF2-40B4-BE49-F238E27FC236}">
                  <a16:creationId xmlns:a16="http://schemas.microsoft.com/office/drawing/2014/main" id="{C79C6E9C-7639-B44D-B289-017756C62DCB}"/>
                </a:ext>
              </a:extLst>
            </p:cNvPr>
            <p:cNvPicPr>
              <a:picLocks noChangeAspect="1"/>
            </p:cNvPicPr>
            <p:nvPr/>
          </p:nvPicPr>
          <p:blipFill rotWithShape="1">
            <a:blip r:embed="rId12" cstate="print">
              <a:duotone>
                <a:schemeClr val="accent1">
                  <a:shade val="45000"/>
                  <a:satMod val="135000"/>
                </a:schemeClr>
                <a:prstClr val="white"/>
              </a:duotone>
              <a:extLst>
                <a:ext uri="{28A0092B-C50C-407E-A947-70E740481C1C}">
                  <a14:useLocalDpi xmlns:a14="http://schemas.microsoft.com/office/drawing/2010/main"/>
                </a:ext>
              </a:extLst>
            </a:blip>
            <a:srcRect l="3467" r="2599"/>
            <a:stretch/>
          </p:blipFill>
          <p:spPr>
            <a:xfrm>
              <a:off x="4734535" y="4910748"/>
              <a:ext cx="1163389" cy="827999"/>
            </a:xfrm>
            <a:prstGeom prst="rect">
              <a:avLst/>
            </a:prstGeom>
          </p:spPr>
        </p:pic>
      </p:grpSp>
      <p:graphicFrame>
        <p:nvGraphicFramePr>
          <p:cNvPr id="24" name="Table 23">
            <a:extLst>
              <a:ext uri="{FF2B5EF4-FFF2-40B4-BE49-F238E27FC236}">
                <a16:creationId xmlns:a16="http://schemas.microsoft.com/office/drawing/2014/main" id="{B82F5DEF-1D97-BC42-93BA-C6B09CC17FBF}"/>
              </a:ext>
            </a:extLst>
          </p:cNvPr>
          <p:cNvGraphicFramePr>
            <a:graphicFrameLocks noGrp="1"/>
          </p:cNvGraphicFramePr>
          <p:nvPr>
            <p:extLst>
              <p:ext uri="{D42A27DB-BD31-4B8C-83A1-F6EECF244321}">
                <p14:modId xmlns:p14="http://schemas.microsoft.com/office/powerpoint/2010/main" val="2027362020"/>
              </p:ext>
            </p:extLst>
          </p:nvPr>
        </p:nvGraphicFramePr>
        <p:xfrm>
          <a:off x="6686994" y="1468395"/>
          <a:ext cx="2082229" cy="534387"/>
        </p:xfrm>
        <a:graphic>
          <a:graphicData uri="http://schemas.openxmlformats.org/drawingml/2006/table">
            <a:tbl>
              <a:tblPr firstRow="1" bandRow="1">
                <a:tableStyleId>{5C22544A-7EE6-4342-B048-85BDC9FD1C3A}</a:tableStyleId>
              </a:tblPr>
              <a:tblGrid>
                <a:gridCol w="520558">
                  <a:extLst>
                    <a:ext uri="{9D8B030D-6E8A-4147-A177-3AD203B41FA5}">
                      <a16:colId xmlns:a16="http://schemas.microsoft.com/office/drawing/2014/main" val="1877086263"/>
                    </a:ext>
                  </a:extLst>
                </a:gridCol>
                <a:gridCol w="544531">
                  <a:extLst>
                    <a:ext uri="{9D8B030D-6E8A-4147-A177-3AD203B41FA5}">
                      <a16:colId xmlns:a16="http://schemas.microsoft.com/office/drawing/2014/main" val="2750744272"/>
                    </a:ext>
                  </a:extLst>
                </a:gridCol>
                <a:gridCol w="359595">
                  <a:extLst>
                    <a:ext uri="{9D8B030D-6E8A-4147-A177-3AD203B41FA5}">
                      <a16:colId xmlns:a16="http://schemas.microsoft.com/office/drawing/2014/main" val="2789808502"/>
                    </a:ext>
                  </a:extLst>
                </a:gridCol>
                <a:gridCol w="657545">
                  <a:extLst>
                    <a:ext uri="{9D8B030D-6E8A-4147-A177-3AD203B41FA5}">
                      <a16:colId xmlns:a16="http://schemas.microsoft.com/office/drawing/2014/main" val="36458384"/>
                    </a:ext>
                  </a:extLst>
                </a:gridCol>
              </a:tblGrid>
              <a:tr h="199709">
                <a:tc>
                  <a:txBody>
                    <a:bodyPr/>
                    <a:lstStyle/>
                    <a:p>
                      <a:r>
                        <a:rPr lang="en-IE" sz="1300" dirty="0"/>
                        <a:t>f1</a:t>
                      </a:r>
                    </a:p>
                  </a:txBody>
                  <a:tcPr marL="66514" marR="66514" marT="33257" marB="33257"/>
                </a:tc>
                <a:tc>
                  <a:txBody>
                    <a:bodyPr/>
                    <a:lstStyle/>
                    <a:p>
                      <a:r>
                        <a:rPr lang="en-IE" sz="1300" dirty="0"/>
                        <a:t>f2</a:t>
                      </a:r>
                    </a:p>
                  </a:txBody>
                  <a:tcPr marL="66514" marR="66514" marT="33257" marB="33257"/>
                </a:tc>
                <a:tc>
                  <a:txBody>
                    <a:bodyPr/>
                    <a:lstStyle/>
                    <a:p>
                      <a:r>
                        <a:rPr lang="en-IE" sz="1300" dirty="0"/>
                        <a:t>…</a:t>
                      </a:r>
                    </a:p>
                  </a:txBody>
                  <a:tcPr marL="66514" marR="66514" marT="33257" marB="33257"/>
                </a:tc>
                <a:tc>
                  <a:txBody>
                    <a:bodyPr/>
                    <a:lstStyle/>
                    <a:p>
                      <a:r>
                        <a:rPr lang="en-IE" sz="1300" dirty="0" err="1"/>
                        <a:t>fN</a:t>
                      </a:r>
                      <a:endParaRPr lang="en-IE" sz="1300" dirty="0"/>
                    </a:p>
                  </a:txBody>
                  <a:tcPr marL="66514" marR="66514" marT="33257" marB="33257"/>
                </a:tc>
                <a:extLst>
                  <a:ext uri="{0D108BD9-81ED-4DB2-BD59-A6C34878D82A}">
                    <a16:rowId xmlns:a16="http://schemas.microsoft.com/office/drawing/2014/main" val="1930814097"/>
                  </a:ext>
                </a:extLst>
              </a:tr>
              <a:tr h="269753">
                <a:tc>
                  <a:txBody>
                    <a:bodyPr/>
                    <a:lstStyle/>
                    <a:p>
                      <a:r>
                        <a:rPr lang="en-IE" sz="1300" dirty="0"/>
                        <a:t>0.5</a:t>
                      </a:r>
                    </a:p>
                  </a:txBody>
                  <a:tcPr marL="66514" marR="66514" marT="33257" marB="33257"/>
                </a:tc>
                <a:tc>
                  <a:txBody>
                    <a:bodyPr/>
                    <a:lstStyle/>
                    <a:p>
                      <a:r>
                        <a:rPr lang="en-IE" sz="1300" dirty="0"/>
                        <a:t>330.0</a:t>
                      </a:r>
                    </a:p>
                  </a:txBody>
                  <a:tcPr marL="66514" marR="66514" marT="33257" marB="33257"/>
                </a:tc>
                <a:tc>
                  <a:txBody>
                    <a:bodyPr/>
                    <a:lstStyle/>
                    <a:p>
                      <a:r>
                        <a:rPr lang="en-IE" sz="1300" dirty="0"/>
                        <a:t>…</a:t>
                      </a:r>
                    </a:p>
                  </a:txBody>
                  <a:tcPr marL="66514" marR="66514" marT="33257" marB="33257"/>
                </a:tc>
                <a:tc>
                  <a:txBody>
                    <a:bodyPr/>
                    <a:lstStyle/>
                    <a:p>
                      <a:r>
                        <a:rPr lang="en-IE" sz="1300" dirty="0"/>
                        <a:t>0.2578</a:t>
                      </a:r>
                    </a:p>
                  </a:txBody>
                  <a:tcPr marL="66514" marR="66514" marT="33257" marB="33257"/>
                </a:tc>
                <a:extLst>
                  <a:ext uri="{0D108BD9-81ED-4DB2-BD59-A6C34878D82A}">
                    <a16:rowId xmlns:a16="http://schemas.microsoft.com/office/drawing/2014/main" val="1538048558"/>
                  </a:ext>
                </a:extLst>
              </a:tr>
            </a:tbl>
          </a:graphicData>
        </a:graphic>
      </p:graphicFrame>
      <p:cxnSp>
        <p:nvCxnSpPr>
          <p:cNvPr id="25" name="Straight Arrow Connector 24">
            <a:extLst>
              <a:ext uri="{FF2B5EF4-FFF2-40B4-BE49-F238E27FC236}">
                <a16:creationId xmlns:a16="http://schemas.microsoft.com/office/drawing/2014/main" id="{C0264115-443D-EF4F-9991-011A956A2CB5}"/>
              </a:ext>
            </a:extLst>
          </p:cNvPr>
          <p:cNvCxnSpPr>
            <a:cxnSpLocks/>
          </p:cNvCxnSpPr>
          <p:nvPr/>
        </p:nvCxnSpPr>
        <p:spPr>
          <a:xfrm flipH="1" flipV="1">
            <a:off x="5980346" y="1735588"/>
            <a:ext cx="591168" cy="2"/>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graphicFrame>
        <p:nvGraphicFramePr>
          <p:cNvPr id="26" name="Table 25">
            <a:extLst>
              <a:ext uri="{FF2B5EF4-FFF2-40B4-BE49-F238E27FC236}">
                <a16:creationId xmlns:a16="http://schemas.microsoft.com/office/drawing/2014/main" id="{36CF68F6-9913-2D42-B193-D8599C09ADA8}"/>
              </a:ext>
            </a:extLst>
          </p:cNvPr>
          <p:cNvGraphicFramePr>
            <a:graphicFrameLocks noGrp="1"/>
          </p:cNvGraphicFramePr>
          <p:nvPr>
            <p:extLst>
              <p:ext uri="{D42A27DB-BD31-4B8C-83A1-F6EECF244321}">
                <p14:modId xmlns:p14="http://schemas.microsoft.com/office/powerpoint/2010/main" val="4128147274"/>
              </p:ext>
            </p:extLst>
          </p:nvPr>
        </p:nvGraphicFramePr>
        <p:xfrm>
          <a:off x="6752873" y="4250699"/>
          <a:ext cx="2082229" cy="534387"/>
        </p:xfrm>
        <a:graphic>
          <a:graphicData uri="http://schemas.openxmlformats.org/drawingml/2006/table">
            <a:tbl>
              <a:tblPr firstRow="1" bandRow="1">
                <a:tableStyleId>{5C22544A-7EE6-4342-B048-85BDC9FD1C3A}</a:tableStyleId>
              </a:tblPr>
              <a:tblGrid>
                <a:gridCol w="520558">
                  <a:extLst>
                    <a:ext uri="{9D8B030D-6E8A-4147-A177-3AD203B41FA5}">
                      <a16:colId xmlns:a16="http://schemas.microsoft.com/office/drawing/2014/main" val="1877086263"/>
                    </a:ext>
                  </a:extLst>
                </a:gridCol>
                <a:gridCol w="544531">
                  <a:extLst>
                    <a:ext uri="{9D8B030D-6E8A-4147-A177-3AD203B41FA5}">
                      <a16:colId xmlns:a16="http://schemas.microsoft.com/office/drawing/2014/main" val="2750744272"/>
                    </a:ext>
                  </a:extLst>
                </a:gridCol>
                <a:gridCol w="359595">
                  <a:extLst>
                    <a:ext uri="{9D8B030D-6E8A-4147-A177-3AD203B41FA5}">
                      <a16:colId xmlns:a16="http://schemas.microsoft.com/office/drawing/2014/main" val="2789808502"/>
                    </a:ext>
                  </a:extLst>
                </a:gridCol>
                <a:gridCol w="657545">
                  <a:extLst>
                    <a:ext uri="{9D8B030D-6E8A-4147-A177-3AD203B41FA5}">
                      <a16:colId xmlns:a16="http://schemas.microsoft.com/office/drawing/2014/main" val="36458384"/>
                    </a:ext>
                  </a:extLst>
                </a:gridCol>
              </a:tblGrid>
              <a:tr h="199709">
                <a:tc>
                  <a:txBody>
                    <a:bodyPr/>
                    <a:lstStyle/>
                    <a:p>
                      <a:r>
                        <a:rPr lang="en-IE" sz="1300" dirty="0"/>
                        <a:t>f1</a:t>
                      </a:r>
                    </a:p>
                  </a:txBody>
                  <a:tcPr marL="66514" marR="66514" marT="33257" marB="33257"/>
                </a:tc>
                <a:tc>
                  <a:txBody>
                    <a:bodyPr/>
                    <a:lstStyle/>
                    <a:p>
                      <a:r>
                        <a:rPr lang="en-IE" sz="1300" dirty="0"/>
                        <a:t>f2</a:t>
                      </a:r>
                    </a:p>
                  </a:txBody>
                  <a:tcPr marL="66514" marR="66514" marT="33257" marB="33257"/>
                </a:tc>
                <a:tc>
                  <a:txBody>
                    <a:bodyPr/>
                    <a:lstStyle/>
                    <a:p>
                      <a:r>
                        <a:rPr lang="en-IE" sz="1300" dirty="0"/>
                        <a:t>…</a:t>
                      </a:r>
                    </a:p>
                  </a:txBody>
                  <a:tcPr marL="66514" marR="66514" marT="33257" marB="33257"/>
                </a:tc>
                <a:tc>
                  <a:txBody>
                    <a:bodyPr/>
                    <a:lstStyle/>
                    <a:p>
                      <a:r>
                        <a:rPr lang="en-IE" sz="1300" dirty="0" err="1"/>
                        <a:t>fN</a:t>
                      </a:r>
                      <a:endParaRPr lang="en-IE" sz="1300" dirty="0"/>
                    </a:p>
                  </a:txBody>
                  <a:tcPr marL="66514" marR="66514" marT="33257" marB="33257"/>
                </a:tc>
                <a:extLst>
                  <a:ext uri="{0D108BD9-81ED-4DB2-BD59-A6C34878D82A}">
                    <a16:rowId xmlns:a16="http://schemas.microsoft.com/office/drawing/2014/main" val="1930814097"/>
                  </a:ext>
                </a:extLst>
              </a:tr>
              <a:tr h="269753">
                <a:tc>
                  <a:txBody>
                    <a:bodyPr/>
                    <a:lstStyle/>
                    <a:p>
                      <a:r>
                        <a:rPr lang="en-IE" sz="1300" dirty="0"/>
                        <a:t>0.21</a:t>
                      </a:r>
                    </a:p>
                  </a:txBody>
                  <a:tcPr marL="66514" marR="66514" marT="33257" marB="33257"/>
                </a:tc>
                <a:tc>
                  <a:txBody>
                    <a:bodyPr/>
                    <a:lstStyle/>
                    <a:p>
                      <a:r>
                        <a:rPr lang="en-IE" sz="1300" dirty="0"/>
                        <a:t>440.0</a:t>
                      </a:r>
                    </a:p>
                  </a:txBody>
                  <a:tcPr marL="66514" marR="66514" marT="33257" marB="33257"/>
                </a:tc>
                <a:tc>
                  <a:txBody>
                    <a:bodyPr/>
                    <a:lstStyle/>
                    <a:p>
                      <a:r>
                        <a:rPr lang="en-IE" sz="1300" dirty="0"/>
                        <a:t>…</a:t>
                      </a:r>
                    </a:p>
                  </a:txBody>
                  <a:tcPr marL="66514" marR="66514" marT="33257" marB="33257"/>
                </a:tc>
                <a:tc>
                  <a:txBody>
                    <a:bodyPr/>
                    <a:lstStyle/>
                    <a:p>
                      <a:r>
                        <a:rPr lang="en-IE" sz="1300" dirty="0"/>
                        <a:t>3.4</a:t>
                      </a:r>
                    </a:p>
                  </a:txBody>
                  <a:tcPr marL="66514" marR="66514" marT="33257" marB="33257"/>
                </a:tc>
                <a:extLst>
                  <a:ext uri="{0D108BD9-81ED-4DB2-BD59-A6C34878D82A}">
                    <a16:rowId xmlns:a16="http://schemas.microsoft.com/office/drawing/2014/main" val="1538048558"/>
                  </a:ext>
                </a:extLst>
              </a:tr>
            </a:tbl>
          </a:graphicData>
        </a:graphic>
      </p:graphicFrame>
      <p:cxnSp>
        <p:nvCxnSpPr>
          <p:cNvPr id="28" name="Straight Arrow Connector 27">
            <a:extLst>
              <a:ext uri="{FF2B5EF4-FFF2-40B4-BE49-F238E27FC236}">
                <a16:creationId xmlns:a16="http://schemas.microsoft.com/office/drawing/2014/main" id="{854BE9FA-A454-BB4E-BB75-71A117FDD5BD}"/>
              </a:ext>
            </a:extLst>
          </p:cNvPr>
          <p:cNvCxnSpPr>
            <a:cxnSpLocks/>
          </p:cNvCxnSpPr>
          <p:nvPr/>
        </p:nvCxnSpPr>
        <p:spPr>
          <a:xfrm flipH="1">
            <a:off x="5980346" y="4517431"/>
            <a:ext cx="624225" cy="461"/>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50A6CA3-EA82-E64B-BA09-C79878F143A9}"/>
              </a:ext>
            </a:extLst>
          </p:cNvPr>
          <p:cNvCxnSpPr>
            <a:cxnSpLocks/>
            <a:stCxn id="10" idx="2"/>
            <a:endCxn id="33" idx="0"/>
          </p:cNvCxnSpPr>
          <p:nvPr/>
        </p:nvCxnSpPr>
        <p:spPr>
          <a:xfrm flipH="1">
            <a:off x="1933405" y="2126652"/>
            <a:ext cx="901595" cy="1855837"/>
          </a:xfrm>
          <a:prstGeom prst="straightConnector1">
            <a:avLst/>
          </a:prstGeom>
          <a:ln w="57150">
            <a:solidFill>
              <a:schemeClr val="accent3">
                <a:lumMod val="75000"/>
                <a:alpha val="8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9F6EED9-26F7-C44D-90D1-E10AF86A8BDA}"/>
              </a:ext>
            </a:extLst>
          </p:cNvPr>
          <p:cNvCxnSpPr>
            <a:cxnSpLocks/>
            <a:endCxn id="12" idx="2"/>
          </p:cNvCxnSpPr>
          <p:nvPr/>
        </p:nvCxnSpPr>
        <p:spPr>
          <a:xfrm flipV="1">
            <a:off x="3921760" y="2162078"/>
            <a:ext cx="147386" cy="1820411"/>
          </a:xfrm>
          <a:prstGeom prst="straightConnector1">
            <a:avLst/>
          </a:prstGeom>
          <a:ln w="57150">
            <a:solidFill>
              <a:schemeClr val="accent6">
                <a:lumMod val="75000"/>
                <a:alpha val="80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DCF30ED-CA0D-D944-A308-6D4A536808A7}"/>
              </a:ext>
            </a:extLst>
          </p:cNvPr>
          <p:cNvCxnSpPr>
            <a:cxnSpLocks/>
            <a:endCxn id="14" idx="2"/>
          </p:cNvCxnSpPr>
          <p:nvPr/>
        </p:nvCxnSpPr>
        <p:spPr>
          <a:xfrm flipV="1">
            <a:off x="5316230" y="2162179"/>
            <a:ext cx="0" cy="1952621"/>
          </a:xfrm>
          <a:prstGeom prst="straightConnector1">
            <a:avLst/>
          </a:prstGeom>
          <a:ln w="57150">
            <a:solidFill>
              <a:schemeClr val="accent1">
                <a:alpha val="8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DD924E5-0516-AF4A-A3E0-AC3901FBB5BD}"/>
              </a:ext>
            </a:extLst>
          </p:cNvPr>
          <p:cNvSpPr txBox="1"/>
          <p:nvPr/>
        </p:nvSpPr>
        <p:spPr>
          <a:xfrm>
            <a:off x="5684934" y="2775988"/>
            <a:ext cx="1599605" cy="461665"/>
          </a:xfrm>
          <a:prstGeom prst="rect">
            <a:avLst/>
          </a:prstGeom>
          <a:noFill/>
        </p:spPr>
        <p:txBody>
          <a:bodyPr wrap="none" rtlCol="0">
            <a:spAutoFit/>
          </a:bodyPr>
          <a:lstStyle/>
          <a:p>
            <a:r>
              <a:rPr lang="en-IE" sz="2400" b="1" dirty="0">
                <a:solidFill>
                  <a:schemeClr val="accent1"/>
                </a:solidFill>
              </a:rPr>
              <a:t>Target Cost</a:t>
            </a:r>
          </a:p>
        </p:txBody>
      </p:sp>
    </p:spTree>
    <p:extLst>
      <p:ext uri="{BB962C8B-B14F-4D97-AF65-F5344CB8AC3E}">
        <p14:creationId xmlns:p14="http://schemas.microsoft.com/office/powerpoint/2010/main" val="85774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8F361D-72F9-4945-B6A3-C507311F3F02}"/>
              </a:ext>
            </a:extLst>
          </p:cNvPr>
          <p:cNvSpPr>
            <a:spLocks noGrp="1"/>
          </p:cNvSpPr>
          <p:nvPr>
            <p:ph type="body" idx="1"/>
          </p:nvPr>
        </p:nvSpPr>
        <p:spPr/>
        <p:txBody>
          <a:bodyPr/>
          <a:lstStyle/>
          <a:p>
            <a:r>
              <a:rPr lang="en-IE" b="1" dirty="0"/>
              <a:t>Target Cost </a:t>
            </a:r>
            <a:r>
              <a:rPr lang="en-IE" dirty="0"/>
              <a:t>computed using a suitable distance or similarity measure</a:t>
            </a:r>
          </a:p>
          <a:p>
            <a:r>
              <a:rPr lang="en-IE" b="1" dirty="0"/>
              <a:t>Weighted Euclidean </a:t>
            </a:r>
            <a:r>
              <a:rPr lang="en-IE" dirty="0"/>
              <a:t>– allows us to emphasise certain features</a:t>
            </a:r>
          </a:p>
          <a:p>
            <a:r>
              <a:rPr lang="en-IE" dirty="0"/>
              <a:t>Used in many systems such as Sturm (2006) and </a:t>
            </a:r>
            <a:br>
              <a:rPr lang="en-IE" dirty="0"/>
            </a:br>
            <a:r>
              <a:rPr lang="en-IE" dirty="0"/>
              <a:t>Collins (2007)</a:t>
            </a:r>
          </a:p>
          <a:p>
            <a:endParaRPr lang="en-IE" sz="2800" dirty="0"/>
          </a:p>
          <a:p>
            <a:pPr marL="106680" indent="0">
              <a:buNone/>
            </a:pPr>
            <a:endParaRPr lang="en-IE" sz="2800" b="1" dirty="0"/>
          </a:p>
        </p:txBody>
      </p:sp>
      <p:sp>
        <p:nvSpPr>
          <p:cNvPr id="3" name="Title 2">
            <a:extLst>
              <a:ext uri="{FF2B5EF4-FFF2-40B4-BE49-F238E27FC236}">
                <a16:creationId xmlns:a16="http://schemas.microsoft.com/office/drawing/2014/main" id="{A889F353-AEDB-9E4F-93EA-6CFB62EBCA50}"/>
              </a:ext>
            </a:extLst>
          </p:cNvPr>
          <p:cNvSpPr>
            <a:spLocks noGrp="1"/>
          </p:cNvSpPr>
          <p:nvPr>
            <p:ph type="title"/>
          </p:nvPr>
        </p:nvSpPr>
        <p:spPr/>
        <p:txBody>
          <a:bodyPr/>
          <a:lstStyle/>
          <a:p>
            <a:r>
              <a:rPr lang="en-IE" dirty="0"/>
              <a:t>Linear Search</a:t>
            </a:r>
          </a:p>
        </p:txBody>
      </p:sp>
      <p:sp>
        <p:nvSpPr>
          <p:cNvPr id="4" name="Slide Number Placeholder 3">
            <a:extLst>
              <a:ext uri="{FF2B5EF4-FFF2-40B4-BE49-F238E27FC236}">
                <a16:creationId xmlns:a16="http://schemas.microsoft.com/office/drawing/2014/main" id="{18B224F6-EDC6-8C42-8945-780B7500E5B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55</a:t>
            </a:fld>
            <a:endParaRPr lang="en-US"/>
          </a:p>
        </p:txBody>
      </p:sp>
      <p:pic>
        <p:nvPicPr>
          <p:cNvPr id="5" name="Picture 4">
            <a:extLst>
              <a:ext uri="{FF2B5EF4-FFF2-40B4-BE49-F238E27FC236}">
                <a16:creationId xmlns:a16="http://schemas.microsoft.com/office/drawing/2014/main" id="{AF78AC00-DC4E-A741-B297-1729FEAD8741}"/>
              </a:ext>
            </a:extLst>
          </p:cNvPr>
          <p:cNvPicPr>
            <a:picLocks noChangeAspect="1"/>
          </p:cNvPicPr>
          <p:nvPr/>
        </p:nvPicPr>
        <p:blipFill>
          <a:blip r:embed="rId2"/>
          <a:stretch>
            <a:fillRect/>
          </a:stretch>
        </p:blipFill>
        <p:spPr>
          <a:xfrm>
            <a:off x="2432560" y="4264512"/>
            <a:ext cx="4278878" cy="1513539"/>
          </a:xfrm>
          <a:prstGeom prst="rect">
            <a:avLst/>
          </a:prstGeom>
        </p:spPr>
      </p:pic>
      <p:grpSp>
        <p:nvGrpSpPr>
          <p:cNvPr id="6" name="Group 5">
            <a:extLst>
              <a:ext uri="{FF2B5EF4-FFF2-40B4-BE49-F238E27FC236}">
                <a16:creationId xmlns:a16="http://schemas.microsoft.com/office/drawing/2014/main" id="{283CF457-5025-8848-84E3-FD162C440E9A}"/>
              </a:ext>
            </a:extLst>
          </p:cNvPr>
          <p:cNvGrpSpPr/>
          <p:nvPr/>
        </p:nvGrpSpPr>
        <p:grpSpPr>
          <a:xfrm>
            <a:off x="5943281" y="523107"/>
            <a:ext cx="3006317" cy="810060"/>
            <a:chOff x="5943281" y="523107"/>
            <a:chExt cx="3006317" cy="810060"/>
          </a:xfrm>
        </p:grpSpPr>
        <p:pic>
          <p:nvPicPr>
            <p:cNvPr id="7" name="Picture 6">
              <a:extLst>
                <a:ext uri="{FF2B5EF4-FFF2-40B4-BE49-F238E27FC236}">
                  <a16:creationId xmlns:a16="http://schemas.microsoft.com/office/drawing/2014/main" id="{1467C6CA-EAD7-1545-8CFD-535D0EFF744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50352" y="523107"/>
              <a:ext cx="999246" cy="810060"/>
            </a:xfrm>
            <a:prstGeom prst="rect">
              <a:avLst/>
            </a:prstGeom>
          </p:spPr>
        </p:pic>
        <p:pic>
          <p:nvPicPr>
            <p:cNvPr id="8" name="Picture 7">
              <a:extLst>
                <a:ext uri="{FF2B5EF4-FFF2-40B4-BE49-F238E27FC236}">
                  <a16:creationId xmlns:a16="http://schemas.microsoft.com/office/drawing/2014/main" id="{CD50E14C-3F0F-B745-B01B-8D6A6614D7DD}"/>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831703" y="540492"/>
              <a:ext cx="956919" cy="752432"/>
            </a:xfrm>
            <a:prstGeom prst="rect">
              <a:avLst/>
            </a:prstGeom>
          </p:spPr>
        </p:pic>
        <p:grpSp>
          <p:nvGrpSpPr>
            <p:cNvPr id="9" name="Group 8">
              <a:extLst>
                <a:ext uri="{FF2B5EF4-FFF2-40B4-BE49-F238E27FC236}">
                  <a16:creationId xmlns:a16="http://schemas.microsoft.com/office/drawing/2014/main" id="{76317754-9FF3-924C-BCC5-3341BCB18557}"/>
                </a:ext>
              </a:extLst>
            </p:cNvPr>
            <p:cNvGrpSpPr/>
            <p:nvPr/>
          </p:nvGrpSpPr>
          <p:grpSpPr>
            <a:xfrm>
              <a:off x="5943281" y="526284"/>
              <a:ext cx="726692" cy="756098"/>
              <a:chOff x="617863" y="1897743"/>
              <a:chExt cx="1872664" cy="1948442"/>
            </a:xfrm>
          </p:grpSpPr>
          <p:pic>
            <p:nvPicPr>
              <p:cNvPr id="10" name="Picture 9">
                <a:extLst>
                  <a:ext uri="{FF2B5EF4-FFF2-40B4-BE49-F238E27FC236}">
                    <a16:creationId xmlns:a16="http://schemas.microsoft.com/office/drawing/2014/main" id="{2ECD5A8E-777E-B64B-BAAF-AFDF92FADF7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2700" y="1897743"/>
                <a:ext cx="1642989" cy="750546"/>
              </a:xfrm>
              <a:prstGeom prst="rect">
                <a:avLst/>
              </a:prstGeom>
            </p:spPr>
          </p:pic>
          <p:pic>
            <p:nvPicPr>
              <p:cNvPr id="11" name="Picture 10">
                <a:extLst>
                  <a:ext uri="{FF2B5EF4-FFF2-40B4-BE49-F238E27FC236}">
                    <a16:creationId xmlns:a16="http://schemas.microsoft.com/office/drawing/2014/main" id="{CE6DF2B6-9F07-7C4B-A800-AFFC57F418FA}"/>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7863" y="2990720"/>
                <a:ext cx="1872664" cy="855465"/>
              </a:xfrm>
              <a:prstGeom prst="rect">
                <a:avLst/>
              </a:prstGeom>
            </p:spPr>
          </p:pic>
          <p:cxnSp>
            <p:nvCxnSpPr>
              <p:cNvPr id="12" name="Straight Arrow Connector 11">
                <a:extLst>
                  <a:ext uri="{FF2B5EF4-FFF2-40B4-BE49-F238E27FC236}">
                    <a16:creationId xmlns:a16="http://schemas.microsoft.com/office/drawing/2014/main" id="{4E820BCF-8CFC-1C41-B10A-2E850653417A}"/>
                  </a:ext>
                </a:extLst>
              </p:cNvPr>
              <p:cNvCxnSpPr>
                <a:cxnSpLocks/>
              </p:cNvCxnSpPr>
              <p:nvPr/>
            </p:nvCxnSpPr>
            <p:spPr>
              <a:xfrm flipH="1">
                <a:off x="840876" y="2648289"/>
                <a:ext cx="110594"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C6C392B-5339-4C42-98C1-45CD64AD589B}"/>
                  </a:ext>
                </a:extLst>
              </p:cNvPr>
              <p:cNvCxnSpPr>
                <a:cxnSpLocks/>
              </p:cNvCxnSpPr>
              <p:nvPr/>
            </p:nvCxnSpPr>
            <p:spPr>
              <a:xfrm flipH="1">
                <a:off x="1309816" y="2626038"/>
                <a:ext cx="98854" cy="364682"/>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930A4AF-E853-3A42-958A-72DC4DF5891D}"/>
                  </a:ext>
                </a:extLst>
              </p:cNvPr>
              <p:cNvCxnSpPr>
                <a:cxnSpLocks/>
              </p:cNvCxnSpPr>
              <p:nvPr/>
            </p:nvCxnSpPr>
            <p:spPr>
              <a:xfrm flipH="1">
                <a:off x="1835409" y="2648289"/>
                <a:ext cx="1"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6338186-21C5-D943-A801-444662AA230C}"/>
                  </a:ext>
                </a:extLst>
              </p:cNvPr>
              <p:cNvCxnSpPr>
                <a:cxnSpLocks/>
              </p:cNvCxnSpPr>
              <p:nvPr/>
            </p:nvCxnSpPr>
            <p:spPr>
              <a:xfrm>
                <a:off x="2227848" y="2648289"/>
                <a:ext cx="80536"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97381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8F361D-72F9-4945-B6A3-C507311F3F02}"/>
              </a:ext>
            </a:extLst>
          </p:cNvPr>
          <p:cNvSpPr>
            <a:spLocks noGrp="1"/>
          </p:cNvSpPr>
          <p:nvPr>
            <p:ph type="body" idx="1"/>
          </p:nvPr>
        </p:nvSpPr>
        <p:spPr/>
        <p:txBody>
          <a:bodyPr/>
          <a:lstStyle/>
          <a:p>
            <a:r>
              <a:rPr lang="en-IE" sz="2800" dirty="0"/>
              <a:t>Linear Search is exhaustive, if you don’t want the </a:t>
            </a:r>
            <a:r>
              <a:rPr lang="en-IE" sz="2800" dirty="0" err="1"/>
              <a:t>variational</a:t>
            </a:r>
            <a:r>
              <a:rPr lang="en-IE" sz="2800" dirty="0"/>
              <a:t> possibilities a </a:t>
            </a:r>
            <a:r>
              <a:rPr lang="en-IE" sz="2800" i="1" dirty="0" err="1"/>
              <a:t>k</a:t>
            </a:r>
            <a:r>
              <a:rPr lang="en-IE" sz="2800" dirty="0" err="1"/>
              <a:t>D</a:t>
            </a:r>
            <a:r>
              <a:rPr lang="en-IE" sz="2800" dirty="0"/>
              <a:t>-Tree </a:t>
            </a:r>
            <a:r>
              <a:rPr lang="en-IE" sz="2800" i="1" dirty="0"/>
              <a:t>may </a:t>
            </a:r>
            <a:r>
              <a:rPr lang="en-IE" sz="2800" dirty="0"/>
              <a:t>be faster.</a:t>
            </a:r>
          </a:p>
        </p:txBody>
      </p:sp>
      <p:sp>
        <p:nvSpPr>
          <p:cNvPr id="3" name="Title 2">
            <a:extLst>
              <a:ext uri="{FF2B5EF4-FFF2-40B4-BE49-F238E27FC236}">
                <a16:creationId xmlns:a16="http://schemas.microsoft.com/office/drawing/2014/main" id="{A889F353-AEDB-9E4F-93EA-6CFB62EBCA50}"/>
              </a:ext>
            </a:extLst>
          </p:cNvPr>
          <p:cNvSpPr>
            <a:spLocks noGrp="1"/>
          </p:cNvSpPr>
          <p:nvPr>
            <p:ph type="title"/>
          </p:nvPr>
        </p:nvSpPr>
        <p:spPr/>
        <p:txBody>
          <a:bodyPr/>
          <a:lstStyle/>
          <a:p>
            <a:r>
              <a:rPr lang="en-IE" i="1" dirty="0" err="1"/>
              <a:t>k</a:t>
            </a:r>
            <a:r>
              <a:rPr lang="en-IE" dirty="0" err="1"/>
              <a:t>D</a:t>
            </a:r>
            <a:r>
              <a:rPr lang="en-IE" dirty="0"/>
              <a:t>-Tree</a:t>
            </a:r>
            <a:endParaRPr lang="en-IE" i="1" dirty="0"/>
          </a:p>
        </p:txBody>
      </p:sp>
      <p:sp>
        <p:nvSpPr>
          <p:cNvPr id="4" name="Slide Number Placeholder 3">
            <a:extLst>
              <a:ext uri="{FF2B5EF4-FFF2-40B4-BE49-F238E27FC236}">
                <a16:creationId xmlns:a16="http://schemas.microsoft.com/office/drawing/2014/main" id="{18B224F6-EDC6-8C42-8945-780B7500E5B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56</a:t>
            </a:fld>
            <a:endParaRPr lang="en-US"/>
          </a:p>
        </p:txBody>
      </p:sp>
      <p:pic>
        <p:nvPicPr>
          <p:cNvPr id="6" name="Picture 5">
            <a:extLst>
              <a:ext uri="{FF2B5EF4-FFF2-40B4-BE49-F238E27FC236}">
                <a16:creationId xmlns:a16="http://schemas.microsoft.com/office/drawing/2014/main" id="{04980185-E669-E24F-BFF0-E5FC02A6A01E}"/>
              </a:ext>
            </a:extLst>
          </p:cNvPr>
          <p:cNvPicPr>
            <a:picLocks noChangeAspect="1"/>
          </p:cNvPicPr>
          <p:nvPr/>
        </p:nvPicPr>
        <p:blipFill>
          <a:blip r:embed="rId2"/>
          <a:stretch>
            <a:fillRect/>
          </a:stretch>
        </p:blipFill>
        <p:spPr>
          <a:xfrm>
            <a:off x="1601515" y="2933953"/>
            <a:ext cx="5940967" cy="2983306"/>
          </a:xfrm>
          <a:prstGeom prst="rect">
            <a:avLst/>
          </a:prstGeom>
        </p:spPr>
      </p:pic>
      <p:grpSp>
        <p:nvGrpSpPr>
          <p:cNvPr id="7" name="Group 6">
            <a:extLst>
              <a:ext uri="{FF2B5EF4-FFF2-40B4-BE49-F238E27FC236}">
                <a16:creationId xmlns:a16="http://schemas.microsoft.com/office/drawing/2014/main" id="{E06E86A7-609B-EE4E-8300-94798AB21954}"/>
              </a:ext>
            </a:extLst>
          </p:cNvPr>
          <p:cNvGrpSpPr/>
          <p:nvPr/>
        </p:nvGrpSpPr>
        <p:grpSpPr>
          <a:xfrm>
            <a:off x="5943281" y="523107"/>
            <a:ext cx="3006317" cy="810060"/>
            <a:chOff x="5943281" y="523107"/>
            <a:chExt cx="3006317" cy="810060"/>
          </a:xfrm>
        </p:grpSpPr>
        <p:pic>
          <p:nvPicPr>
            <p:cNvPr id="8" name="Picture 7">
              <a:extLst>
                <a:ext uri="{FF2B5EF4-FFF2-40B4-BE49-F238E27FC236}">
                  <a16:creationId xmlns:a16="http://schemas.microsoft.com/office/drawing/2014/main" id="{275AE54C-BDE9-F140-80FE-A12AB862BCD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50352" y="523107"/>
              <a:ext cx="999246" cy="810060"/>
            </a:xfrm>
            <a:prstGeom prst="rect">
              <a:avLst/>
            </a:prstGeom>
          </p:spPr>
        </p:pic>
        <p:pic>
          <p:nvPicPr>
            <p:cNvPr id="9" name="Picture 8">
              <a:extLst>
                <a:ext uri="{FF2B5EF4-FFF2-40B4-BE49-F238E27FC236}">
                  <a16:creationId xmlns:a16="http://schemas.microsoft.com/office/drawing/2014/main" id="{9C329865-5CF2-2746-9939-5373CC67CBA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831703" y="540492"/>
              <a:ext cx="956919" cy="752432"/>
            </a:xfrm>
            <a:prstGeom prst="rect">
              <a:avLst/>
            </a:prstGeom>
          </p:spPr>
        </p:pic>
        <p:grpSp>
          <p:nvGrpSpPr>
            <p:cNvPr id="10" name="Group 9">
              <a:extLst>
                <a:ext uri="{FF2B5EF4-FFF2-40B4-BE49-F238E27FC236}">
                  <a16:creationId xmlns:a16="http://schemas.microsoft.com/office/drawing/2014/main" id="{7B50FD71-04D3-294C-B10E-47A14D0FED6F}"/>
                </a:ext>
              </a:extLst>
            </p:cNvPr>
            <p:cNvGrpSpPr/>
            <p:nvPr/>
          </p:nvGrpSpPr>
          <p:grpSpPr>
            <a:xfrm>
              <a:off x="5943281" y="526284"/>
              <a:ext cx="726692" cy="756098"/>
              <a:chOff x="617863" y="1897743"/>
              <a:chExt cx="1872664" cy="1948442"/>
            </a:xfrm>
          </p:grpSpPr>
          <p:pic>
            <p:nvPicPr>
              <p:cNvPr id="11" name="Picture 10">
                <a:extLst>
                  <a:ext uri="{FF2B5EF4-FFF2-40B4-BE49-F238E27FC236}">
                    <a16:creationId xmlns:a16="http://schemas.microsoft.com/office/drawing/2014/main" id="{2E1C3756-87E5-AF4C-895D-A43E1260F329}"/>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2700" y="1897743"/>
                <a:ext cx="1642989" cy="750546"/>
              </a:xfrm>
              <a:prstGeom prst="rect">
                <a:avLst/>
              </a:prstGeom>
            </p:spPr>
          </p:pic>
          <p:pic>
            <p:nvPicPr>
              <p:cNvPr id="12" name="Picture 11">
                <a:extLst>
                  <a:ext uri="{FF2B5EF4-FFF2-40B4-BE49-F238E27FC236}">
                    <a16:creationId xmlns:a16="http://schemas.microsoft.com/office/drawing/2014/main" id="{F71481C7-BA2E-744E-BA05-8C9EA6FB6CF4}"/>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7863" y="2990720"/>
                <a:ext cx="1872664" cy="855465"/>
              </a:xfrm>
              <a:prstGeom prst="rect">
                <a:avLst/>
              </a:prstGeom>
            </p:spPr>
          </p:pic>
          <p:cxnSp>
            <p:nvCxnSpPr>
              <p:cNvPr id="13" name="Straight Arrow Connector 12">
                <a:extLst>
                  <a:ext uri="{FF2B5EF4-FFF2-40B4-BE49-F238E27FC236}">
                    <a16:creationId xmlns:a16="http://schemas.microsoft.com/office/drawing/2014/main" id="{9D288F3C-50C4-3549-B539-5D1F19A002E5}"/>
                  </a:ext>
                </a:extLst>
              </p:cNvPr>
              <p:cNvCxnSpPr>
                <a:cxnSpLocks/>
              </p:cNvCxnSpPr>
              <p:nvPr/>
            </p:nvCxnSpPr>
            <p:spPr>
              <a:xfrm flipH="1">
                <a:off x="840876" y="2648289"/>
                <a:ext cx="110594"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A3904A9-57F9-9E44-834A-AEB9F6B897B7}"/>
                  </a:ext>
                </a:extLst>
              </p:cNvPr>
              <p:cNvCxnSpPr>
                <a:cxnSpLocks/>
              </p:cNvCxnSpPr>
              <p:nvPr/>
            </p:nvCxnSpPr>
            <p:spPr>
              <a:xfrm flipH="1">
                <a:off x="1309816" y="2626038"/>
                <a:ext cx="98854" cy="364682"/>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DE211E3-C846-DC4C-B168-DF6570059B5F}"/>
                  </a:ext>
                </a:extLst>
              </p:cNvPr>
              <p:cNvCxnSpPr>
                <a:cxnSpLocks/>
              </p:cNvCxnSpPr>
              <p:nvPr/>
            </p:nvCxnSpPr>
            <p:spPr>
              <a:xfrm flipH="1">
                <a:off x="1835409" y="2648289"/>
                <a:ext cx="1"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C7898EE-9E22-C646-83D0-1EB9F366DACE}"/>
                  </a:ext>
                </a:extLst>
              </p:cNvPr>
              <p:cNvCxnSpPr>
                <a:cxnSpLocks/>
              </p:cNvCxnSpPr>
              <p:nvPr/>
            </p:nvCxnSpPr>
            <p:spPr>
              <a:xfrm>
                <a:off x="2227848" y="2648289"/>
                <a:ext cx="80536"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265404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Unit Selection – Hidden Markov Model (HMM)</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57</a:t>
            </a:fld>
            <a:endParaRPr sz="1200" b="0" i="0" u="none" strike="noStrike" cap="none">
              <a:solidFill>
                <a:srgbClr val="3F3F3F"/>
              </a:solidFill>
              <a:latin typeface="Calibri"/>
              <a:ea typeface="Calibri"/>
              <a:cs typeface="Calibri"/>
              <a:sym typeface="Calibri"/>
            </a:endParaRPr>
          </a:p>
        </p:txBody>
      </p:sp>
      <p:grpSp>
        <p:nvGrpSpPr>
          <p:cNvPr id="22" name="Group 21">
            <a:extLst>
              <a:ext uri="{FF2B5EF4-FFF2-40B4-BE49-F238E27FC236}">
                <a16:creationId xmlns:a16="http://schemas.microsoft.com/office/drawing/2014/main" id="{21C0F1E0-4DF5-E747-879E-87360BF1D94B}"/>
              </a:ext>
            </a:extLst>
          </p:cNvPr>
          <p:cNvGrpSpPr/>
          <p:nvPr/>
        </p:nvGrpSpPr>
        <p:grpSpPr>
          <a:xfrm>
            <a:off x="821932" y="2691171"/>
            <a:ext cx="5782639" cy="3163110"/>
            <a:chOff x="821933" y="1238202"/>
            <a:chExt cx="5782639" cy="3163110"/>
          </a:xfrm>
        </p:grpSpPr>
        <p:sp>
          <p:nvSpPr>
            <p:cNvPr id="41" name="TextBox 40">
              <a:extLst>
                <a:ext uri="{FF2B5EF4-FFF2-40B4-BE49-F238E27FC236}">
                  <a16:creationId xmlns:a16="http://schemas.microsoft.com/office/drawing/2014/main" id="{02393174-5A5E-1D44-8872-4659BB617D85}"/>
                </a:ext>
              </a:extLst>
            </p:cNvPr>
            <p:cNvSpPr txBox="1"/>
            <p:nvPr/>
          </p:nvSpPr>
          <p:spPr>
            <a:xfrm>
              <a:off x="821933" y="1238202"/>
              <a:ext cx="5782639" cy="3163110"/>
            </a:xfrm>
            <a:prstGeom prst="rect">
              <a:avLst/>
            </a:prstGeom>
            <a:noFill/>
            <a:ln w="19050">
              <a:solidFill>
                <a:schemeClr val="tx1">
                  <a:alpha val="26000"/>
                </a:schemeClr>
              </a:solidFill>
              <a:prstDash val="dash"/>
            </a:ln>
          </p:spPr>
          <p:txBody>
            <a:bodyPr wrap="square" rtlCol="0">
              <a:noAutofit/>
            </a:bodyPr>
            <a:lstStyle/>
            <a:p>
              <a:r>
                <a:rPr lang="en-IE" dirty="0"/>
                <a:t>Corpus</a:t>
              </a:r>
            </a:p>
          </p:txBody>
        </p:sp>
        <p:pic>
          <p:nvPicPr>
            <p:cNvPr id="21" name="Picture 20">
              <a:extLst>
                <a:ext uri="{FF2B5EF4-FFF2-40B4-BE49-F238E27FC236}">
                  <a16:creationId xmlns:a16="http://schemas.microsoft.com/office/drawing/2014/main" id="{AE7F2716-BB7B-8142-9226-04AB5BE76D0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78731" y="1763279"/>
              <a:ext cx="720501" cy="625241"/>
            </a:xfrm>
            <a:prstGeom prst="rect">
              <a:avLst/>
            </a:prstGeom>
          </p:spPr>
        </p:pic>
        <p:pic>
          <p:nvPicPr>
            <p:cNvPr id="23" name="Picture 22">
              <a:extLst>
                <a:ext uri="{FF2B5EF4-FFF2-40B4-BE49-F238E27FC236}">
                  <a16:creationId xmlns:a16="http://schemas.microsoft.com/office/drawing/2014/main" id="{04A22D0F-9671-1E4B-8C70-957D0057A8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24026" y="3397318"/>
              <a:ext cx="1077542" cy="625153"/>
            </a:xfrm>
            <a:prstGeom prst="rect">
              <a:avLst/>
            </a:prstGeom>
          </p:spPr>
        </p:pic>
        <p:pic>
          <p:nvPicPr>
            <p:cNvPr id="27" name="Picture 26">
              <a:extLst>
                <a:ext uri="{FF2B5EF4-FFF2-40B4-BE49-F238E27FC236}">
                  <a16:creationId xmlns:a16="http://schemas.microsoft.com/office/drawing/2014/main" id="{217CCAE1-287D-934C-B403-B89A08066614}"/>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3608832" y="2555402"/>
              <a:ext cx="616907" cy="611312"/>
            </a:xfrm>
            <a:prstGeom prst="rect">
              <a:avLst/>
            </a:prstGeom>
          </p:spPr>
        </p:pic>
        <p:pic>
          <p:nvPicPr>
            <p:cNvPr id="29" name="Picture 28">
              <a:extLst>
                <a:ext uri="{FF2B5EF4-FFF2-40B4-BE49-F238E27FC236}">
                  <a16:creationId xmlns:a16="http://schemas.microsoft.com/office/drawing/2014/main" id="{6623582F-E263-2D4D-B341-397C6A00F7B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40352" y="3477531"/>
              <a:ext cx="420870" cy="625154"/>
            </a:xfrm>
            <a:prstGeom prst="rect">
              <a:avLst/>
            </a:prstGeom>
          </p:spPr>
        </p:pic>
        <p:pic>
          <p:nvPicPr>
            <p:cNvPr id="31" name="Picture 30">
              <a:extLst>
                <a:ext uri="{FF2B5EF4-FFF2-40B4-BE49-F238E27FC236}">
                  <a16:creationId xmlns:a16="http://schemas.microsoft.com/office/drawing/2014/main" id="{090CA7C7-5460-AA4D-9161-9D7ED9633C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799301" y="1595952"/>
              <a:ext cx="784891" cy="625241"/>
            </a:xfrm>
            <a:prstGeom prst="rect">
              <a:avLst/>
            </a:prstGeom>
          </p:spPr>
        </p:pic>
        <p:pic>
          <p:nvPicPr>
            <p:cNvPr id="33" name="Picture 32">
              <a:extLst>
                <a:ext uri="{FF2B5EF4-FFF2-40B4-BE49-F238E27FC236}">
                  <a16:creationId xmlns:a16="http://schemas.microsoft.com/office/drawing/2014/main" id="{608188FF-2DE6-544D-A710-D21507B9E1E9}"/>
                </a:ext>
              </a:extLst>
            </p:cNvPr>
            <p:cNvPicPr>
              <a:picLocks noChangeAspect="1"/>
            </p:cNvPicPr>
            <p:nvPr/>
          </p:nvPicPr>
          <p:blipFill>
            <a:blip r:embed="rId8" cstate="print">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326460" y="2529520"/>
              <a:ext cx="1213891" cy="625154"/>
            </a:xfrm>
            <a:prstGeom prst="rect">
              <a:avLst/>
            </a:prstGeom>
          </p:spPr>
        </p:pic>
        <p:pic>
          <p:nvPicPr>
            <p:cNvPr id="35" name="Picture 34">
              <a:extLst>
                <a:ext uri="{FF2B5EF4-FFF2-40B4-BE49-F238E27FC236}">
                  <a16:creationId xmlns:a16="http://schemas.microsoft.com/office/drawing/2014/main" id="{A1C2A53B-8AD5-FA47-9619-C50362FCF1A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75705" y="1890542"/>
              <a:ext cx="955782" cy="638978"/>
            </a:xfrm>
            <a:prstGeom prst="rect">
              <a:avLst/>
            </a:prstGeom>
          </p:spPr>
        </p:pic>
        <p:pic>
          <p:nvPicPr>
            <p:cNvPr id="37" name="Picture 36">
              <a:extLst>
                <a:ext uri="{FF2B5EF4-FFF2-40B4-BE49-F238E27FC236}">
                  <a16:creationId xmlns:a16="http://schemas.microsoft.com/office/drawing/2014/main" id="{66C5EB66-C58D-7047-B948-25BAAB5A5081}"/>
                </a:ext>
              </a:extLst>
            </p:cNvPr>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734535" y="2757484"/>
              <a:ext cx="1099049" cy="614880"/>
            </a:xfrm>
            <a:prstGeom prst="rect">
              <a:avLst/>
            </a:prstGeom>
          </p:spPr>
        </p:pic>
      </p:grpSp>
      <p:sp>
        <p:nvSpPr>
          <p:cNvPr id="38" name="TextBox 37">
            <a:extLst>
              <a:ext uri="{FF2B5EF4-FFF2-40B4-BE49-F238E27FC236}">
                <a16:creationId xmlns:a16="http://schemas.microsoft.com/office/drawing/2014/main" id="{C79C672F-42F2-AF40-88F6-4D4F25F79BB3}"/>
              </a:ext>
            </a:extLst>
          </p:cNvPr>
          <p:cNvSpPr txBox="1"/>
          <p:nvPr/>
        </p:nvSpPr>
        <p:spPr>
          <a:xfrm>
            <a:off x="5828673" y="1060683"/>
            <a:ext cx="184731" cy="307777"/>
          </a:xfrm>
          <a:prstGeom prst="rect">
            <a:avLst/>
          </a:prstGeom>
          <a:noFill/>
        </p:spPr>
        <p:txBody>
          <a:bodyPr wrap="none" rtlCol="0">
            <a:spAutoFit/>
          </a:bodyPr>
          <a:lstStyle/>
          <a:p>
            <a:endParaRPr lang="en-IE" sz="1400" b="1" dirty="0">
              <a:latin typeface="Courier" pitchFamily="2" charset="0"/>
              <a:cs typeface="Courier New" panose="02070309020205020404" pitchFamily="49" charset="0"/>
            </a:endParaRPr>
          </a:p>
        </p:txBody>
      </p:sp>
      <p:grpSp>
        <p:nvGrpSpPr>
          <p:cNvPr id="20" name="Group 19">
            <a:extLst>
              <a:ext uri="{FF2B5EF4-FFF2-40B4-BE49-F238E27FC236}">
                <a16:creationId xmlns:a16="http://schemas.microsoft.com/office/drawing/2014/main" id="{7B198E0F-9F8C-6540-B3EF-A5DD1B70E4D0}"/>
              </a:ext>
            </a:extLst>
          </p:cNvPr>
          <p:cNvGrpSpPr/>
          <p:nvPr/>
        </p:nvGrpSpPr>
        <p:grpSpPr>
          <a:xfrm>
            <a:off x="821933" y="1234487"/>
            <a:ext cx="5782639" cy="1027284"/>
            <a:chOff x="821933" y="4811055"/>
            <a:chExt cx="5782639" cy="1027284"/>
          </a:xfrm>
        </p:grpSpPr>
        <p:sp>
          <p:nvSpPr>
            <p:cNvPr id="16" name="TextBox 15">
              <a:extLst>
                <a:ext uri="{FF2B5EF4-FFF2-40B4-BE49-F238E27FC236}">
                  <a16:creationId xmlns:a16="http://schemas.microsoft.com/office/drawing/2014/main" id="{81DA8DEC-D0BD-0140-B728-DB585089B998}"/>
                </a:ext>
              </a:extLst>
            </p:cNvPr>
            <p:cNvSpPr txBox="1"/>
            <p:nvPr/>
          </p:nvSpPr>
          <p:spPr>
            <a:xfrm>
              <a:off x="821933" y="4811055"/>
              <a:ext cx="5782639" cy="1027284"/>
            </a:xfrm>
            <a:prstGeom prst="rect">
              <a:avLst/>
            </a:prstGeom>
            <a:noFill/>
            <a:ln w="19050">
              <a:solidFill>
                <a:schemeClr val="tx1">
                  <a:alpha val="26000"/>
                </a:schemeClr>
              </a:solidFill>
              <a:prstDash val="dash"/>
            </a:ln>
          </p:spPr>
          <p:txBody>
            <a:bodyPr wrap="square" rtlCol="0">
              <a:noAutofit/>
            </a:bodyPr>
            <a:lstStyle/>
            <a:p>
              <a:r>
                <a:rPr lang="en-IE" dirty="0"/>
                <a:t>Target</a:t>
              </a:r>
            </a:p>
          </p:txBody>
        </p:sp>
        <p:pic>
          <p:nvPicPr>
            <p:cNvPr id="10" name="Picture 9">
              <a:extLst>
                <a:ext uri="{FF2B5EF4-FFF2-40B4-BE49-F238E27FC236}">
                  <a16:creationId xmlns:a16="http://schemas.microsoft.com/office/drawing/2014/main" id="{95825B4D-3CC9-E74A-BA05-559974A5EF23}"/>
                </a:ext>
              </a:extLst>
            </p:cNvPr>
            <p:cNvPicPr>
              <a:picLocks noChangeAspect="1"/>
            </p:cNvPicPr>
            <p:nvPr/>
          </p:nvPicPr>
          <p:blipFill rotWithShape="1">
            <a:blip r:embed="rId10" cstate="print">
              <a:duotone>
                <a:schemeClr val="accent3">
                  <a:shade val="45000"/>
                  <a:satMod val="135000"/>
                </a:schemeClr>
                <a:prstClr val="white"/>
              </a:duotone>
              <a:alphaModFix amt="46000"/>
              <a:extLst>
                <a:ext uri="{28A0092B-C50C-407E-A947-70E740481C1C}">
                  <a14:useLocalDpi xmlns:a14="http://schemas.microsoft.com/office/drawing/2010/main"/>
                </a:ext>
              </a:extLst>
            </a:blip>
            <a:srcRect l="2750" r="2637"/>
            <a:stretch/>
          </p:blipFill>
          <p:spPr>
            <a:xfrm>
              <a:off x="2299301" y="4946172"/>
              <a:ext cx="1071398" cy="757048"/>
            </a:xfrm>
            <a:prstGeom prst="rect">
              <a:avLst/>
            </a:prstGeom>
            <a:ln>
              <a:solidFill>
                <a:srgbClr val="00B050"/>
              </a:solidFill>
            </a:ln>
          </p:spPr>
        </p:pic>
        <p:pic>
          <p:nvPicPr>
            <p:cNvPr id="12" name="Picture 11">
              <a:extLst>
                <a:ext uri="{FF2B5EF4-FFF2-40B4-BE49-F238E27FC236}">
                  <a16:creationId xmlns:a16="http://schemas.microsoft.com/office/drawing/2014/main" id="{8B6C606F-7184-204D-BDB8-CD01081F5BE1}"/>
                </a:ext>
              </a:extLst>
            </p:cNvPr>
            <p:cNvPicPr>
              <a:picLocks noChangeAspect="1"/>
            </p:cNvPicPr>
            <p:nvPr/>
          </p:nvPicPr>
          <p:blipFill rotWithShape="1">
            <a:blip r:embed="rId11" cstate="print">
              <a:duotone>
                <a:schemeClr val="accent6">
                  <a:shade val="45000"/>
                  <a:satMod val="135000"/>
                </a:schemeClr>
                <a:prstClr val="white"/>
              </a:duotone>
              <a:alphaModFix amt="50000"/>
              <a:extLst>
                <a:ext uri="{28A0092B-C50C-407E-A947-70E740481C1C}">
                  <a14:useLocalDpi xmlns:a14="http://schemas.microsoft.com/office/drawing/2010/main"/>
                </a:ext>
              </a:extLst>
            </a:blip>
            <a:srcRect l="3178" r="2671"/>
            <a:stretch/>
          </p:blipFill>
          <p:spPr>
            <a:xfrm>
              <a:off x="3486179" y="4910748"/>
              <a:ext cx="1165934" cy="827898"/>
            </a:xfrm>
            <a:prstGeom prst="rect">
              <a:avLst/>
            </a:prstGeom>
          </p:spPr>
        </p:pic>
        <p:pic>
          <p:nvPicPr>
            <p:cNvPr id="14" name="Picture 13">
              <a:extLst>
                <a:ext uri="{FF2B5EF4-FFF2-40B4-BE49-F238E27FC236}">
                  <a16:creationId xmlns:a16="http://schemas.microsoft.com/office/drawing/2014/main" id="{C79C6E9C-7639-B44D-B289-017756C62DCB}"/>
                </a:ext>
              </a:extLst>
            </p:cNvPr>
            <p:cNvPicPr>
              <a:picLocks noChangeAspect="1"/>
            </p:cNvPicPr>
            <p:nvPr/>
          </p:nvPicPr>
          <p:blipFill rotWithShape="1">
            <a:blip r:embed="rId12" cstate="print">
              <a:duotone>
                <a:schemeClr val="accent1">
                  <a:shade val="45000"/>
                  <a:satMod val="135000"/>
                </a:schemeClr>
                <a:prstClr val="white"/>
              </a:duotone>
              <a:alphaModFix amt="50000"/>
              <a:extLst>
                <a:ext uri="{28A0092B-C50C-407E-A947-70E740481C1C}">
                  <a14:useLocalDpi xmlns:a14="http://schemas.microsoft.com/office/drawing/2010/main"/>
                </a:ext>
              </a:extLst>
            </a:blip>
            <a:srcRect l="3467" r="2599"/>
            <a:stretch/>
          </p:blipFill>
          <p:spPr>
            <a:xfrm>
              <a:off x="4734535" y="4910748"/>
              <a:ext cx="1163389" cy="827999"/>
            </a:xfrm>
            <a:prstGeom prst="rect">
              <a:avLst/>
            </a:prstGeom>
          </p:spPr>
        </p:pic>
      </p:grpSp>
      <p:cxnSp>
        <p:nvCxnSpPr>
          <p:cNvPr id="30" name="Straight Arrow Connector 29">
            <a:extLst>
              <a:ext uri="{FF2B5EF4-FFF2-40B4-BE49-F238E27FC236}">
                <a16:creationId xmlns:a16="http://schemas.microsoft.com/office/drawing/2014/main" id="{C50A6CA3-EA82-E64B-BA09-C79878F143A9}"/>
              </a:ext>
            </a:extLst>
          </p:cNvPr>
          <p:cNvCxnSpPr>
            <a:cxnSpLocks/>
            <a:stCxn id="10" idx="2"/>
            <a:endCxn id="33" idx="0"/>
          </p:cNvCxnSpPr>
          <p:nvPr/>
        </p:nvCxnSpPr>
        <p:spPr>
          <a:xfrm flipH="1">
            <a:off x="1933405" y="2126652"/>
            <a:ext cx="901595" cy="1855837"/>
          </a:xfrm>
          <a:prstGeom prst="straightConnector1">
            <a:avLst/>
          </a:prstGeom>
          <a:ln w="25400">
            <a:solidFill>
              <a:schemeClr val="accent3">
                <a:lumMod val="75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9F6EED9-26F7-C44D-90D1-E10AF86A8BDA}"/>
              </a:ext>
            </a:extLst>
          </p:cNvPr>
          <p:cNvCxnSpPr>
            <a:cxnSpLocks/>
            <a:endCxn id="12" idx="2"/>
          </p:cNvCxnSpPr>
          <p:nvPr/>
        </p:nvCxnSpPr>
        <p:spPr>
          <a:xfrm flipV="1">
            <a:off x="3921760" y="2162078"/>
            <a:ext cx="147386" cy="1820411"/>
          </a:xfrm>
          <a:prstGeom prst="straightConnector1">
            <a:avLst/>
          </a:prstGeom>
          <a:ln w="31750">
            <a:solidFill>
              <a:schemeClr val="accent6">
                <a:lumMod val="75000"/>
                <a:alpha val="49000"/>
              </a:schemeClr>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0DCF30ED-CA0D-D944-A308-6D4A536808A7}"/>
              </a:ext>
            </a:extLst>
          </p:cNvPr>
          <p:cNvCxnSpPr>
            <a:cxnSpLocks/>
            <a:endCxn id="14" idx="2"/>
          </p:cNvCxnSpPr>
          <p:nvPr/>
        </p:nvCxnSpPr>
        <p:spPr>
          <a:xfrm flipV="1">
            <a:off x="5316230" y="2162179"/>
            <a:ext cx="0" cy="1952621"/>
          </a:xfrm>
          <a:prstGeom prst="straightConnector1">
            <a:avLst/>
          </a:prstGeom>
          <a:ln w="31750">
            <a:solidFill>
              <a:schemeClr val="accent1">
                <a:alpha val="50000"/>
              </a:schemeClr>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DD924E5-0516-AF4A-A3E0-AC3901FBB5BD}"/>
              </a:ext>
            </a:extLst>
          </p:cNvPr>
          <p:cNvSpPr txBox="1"/>
          <p:nvPr/>
        </p:nvSpPr>
        <p:spPr>
          <a:xfrm>
            <a:off x="5476127" y="2699837"/>
            <a:ext cx="1241494" cy="369332"/>
          </a:xfrm>
          <a:prstGeom prst="rect">
            <a:avLst/>
          </a:prstGeom>
          <a:noFill/>
        </p:spPr>
        <p:txBody>
          <a:bodyPr wrap="none" rtlCol="0">
            <a:spAutoFit/>
          </a:bodyPr>
          <a:lstStyle/>
          <a:p>
            <a:r>
              <a:rPr lang="en-IE" b="1" dirty="0">
                <a:solidFill>
                  <a:schemeClr val="accent1">
                    <a:alpha val="51000"/>
                  </a:schemeClr>
                </a:solidFill>
              </a:rPr>
              <a:t>Target Cost</a:t>
            </a:r>
          </a:p>
        </p:txBody>
      </p:sp>
      <p:cxnSp>
        <p:nvCxnSpPr>
          <p:cNvPr id="3" name="Straight Arrow Connector 2">
            <a:extLst>
              <a:ext uri="{FF2B5EF4-FFF2-40B4-BE49-F238E27FC236}">
                <a16:creationId xmlns:a16="http://schemas.microsoft.com/office/drawing/2014/main" id="{D1B24DF4-18AC-044D-ABC3-D8377B2D88F1}"/>
              </a:ext>
            </a:extLst>
          </p:cNvPr>
          <p:cNvCxnSpPr>
            <a:cxnSpLocks/>
          </p:cNvCxnSpPr>
          <p:nvPr/>
        </p:nvCxnSpPr>
        <p:spPr>
          <a:xfrm>
            <a:off x="2540350" y="4328160"/>
            <a:ext cx="1068481" cy="0"/>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751F875-5659-3542-8783-3EDAC485302B}"/>
              </a:ext>
            </a:extLst>
          </p:cNvPr>
          <p:cNvSpPr txBox="1"/>
          <p:nvPr/>
        </p:nvSpPr>
        <p:spPr>
          <a:xfrm>
            <a:off x="4975704" y="4944382"/>
            <a:ext cx="3585853" cy="461665"/>
          </a:xfrm>
          <a:prstGeom prst="rect">
            <a:avLst/>
          </a:prstGeom>
          <a:noFill/>
        </p:spPr>
        <p:txBody>
          <a:bodyPr wrap="none" rtlCol="0">
            <a:spAutoFit/>
          </a:bodyPr>
          <a:lstStyle/>
          <a:p>
            <a:r>
              <a:rPr lang="en-IE" sz="2400" b="1" dirty="0">
                <a:solidFill>
                  <a:srgbClr val="FF0000"/>
                </a:solidFill>
              </a:rPr>
              <a:t>Join or Concatenation Cost</a:t>
            </a:r>
          </a:p>
        </p:txBody>
      </p:sp>
      <p:cxnSp>
        <p:nvCxnSpPr>
          <p:cNvPr id="40" name="Straight Arrow Connector 39">
            <a:extLst>
              <a:ext uri="{FF2B5EF4-FFF2-40B4-BE49-F238E27FC236}">
                <a16:creationId xmlns:a16="http://schemas.microsoft.com/office/drawing/2014/main" id="{F6192557-1695-034D-B14F-5E7B1A4DE031}"/>
              </a:ext>
            </a:extLst>
          </p:cNvPr>
          <p:cNvCxnSpPr>
            <a:cxnSpLocks/>
            <a:stCxn id="27" idx="3"/>
            <a:endCxn id="37" idx="1"/>
          </p:cNvCxnSpPr>
          <p:nvPr/>
        </p:nvCxnSpPr>
        <p:spPr>
          <a:xfrm>
            <a:off x="4225738" y="4314027"/>
            <a:ext cx="508796" cy="203866"/>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2812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BA1D315-BB1B-3F4E-93CC-0AFCCF8D213A}"/>
              </a:ext>
            </a:extLst>
          </p:cNvPr>
          <p:cNvPicPr>
            <a:picLocks noChangeAspect="1"/>
          </p:cNvPicPr>
          <p:nvPr/>
        </p:nvPicPr>
        <p:blipFill>
          <a:blip r:embed="rId2"/>
          <a:stretch>
            <a:fillRect/>
          </a:stretch>
        </p:blipFill>
        <p:spPr>
          <a:xfrm>
            <a:off x="2452601" y="2994018"/>
            <a:ext cx="4379102" cy="3068034"/>
          </a:xfrm>
          <a:prstGeom prst="rect">
            <a:avLst/>
          </a:prstGeom>
        </p:spPr>
      </p:pic>
      <p:sp>
        <p:nvSpPr>
          <p:cNvPr id="2" name="Text Placeholder 1">
            <a:extLst>
              <a:ext uri="{FF2B5EF4-FFF2-40B4-BE49-F238E27FC236}">
                <a16:creationId xmlns:a16="http://schemas.microsoft.com/office/drawing/2014/main" id="{DF943D48-2841-2947-9A91-E9F4DAC859F7}"/>
              </a:ext>
            </a:extLst>
          </p:cNvPr>
          <p:cNvSpPr>
            <a:spLocks noGrp="1"/>
          </p:cNvSpPr>
          <p:nvPr>
            <p:ph type="body" idx="1"/>
          </p:nvPr>
        </p:nvSpPr>
        <p:spPr/>
        <p:txBody>
          <a:bodyPr/>
          <a:lstStyle/>
          <a:p>
            <a:r>
              <a:rPr lang="en-IE" dirty="0"/>
              <a:t>Allows minimisation of </a:t>
            </a:r>
            <a:r>
              <a:rPr lang="en-IE" b="1" dirty="0"/>
              <a:t>target </a:t>
            </a:r>
            <a:r>
              <a:rPr lang="en-IE" i="1" dirty="0"/>
              <a:t>and </a:t>
            </a:r>
            <a:r>
              <a:rPr lang="en-IE" b="1" dirty="0"/>
              <a:t>concatenation </a:t>
            </a:r>
            <a:r>
              <a:rPr lang="en-IE" dirty="0"/>
              <a:t>costs</a:t>
            </a:r>
          </a:p>
          <a:p>
            <a:pPr lvl="1"/>
            <a:r>
              <a:rPr lang="en-IE" dirty="0"/>
              <a:t>(Schwarz, 2000)</a:t>
            </a:r>
          </a:p>
          <a:p>
            <a:r>
              <a:rPr lang="en-IE" b="1" dirty="0"/>
              <a:t>Concatenation cost </a:t>
            </a:r>
            <a:r>
              <a:rPr lang="en-IE" dirty="0"/>
              <a:t>to ensure consistency or stability of certain features (e.g. pitch and loudness)</a:t>
            </a:r>
            <a:endParaRPr lang="en-IE" b="1" dirty="0"/>
          </a:p>
        </p:txBody>
      </p:sp>
      <p:sp>
        <p:nvSpPr>
          <p:cNvPr id="3" name="Title 2">
            <a:extLst>
              <a:ext uri="{FF2B5EF4-FFF2-40B4-BE49-F238E27FC236}">
                <a16:creationId xmlns:a16="http://schemas.microsoft.com/office/drawing/2014/main" id="{CEB29867-2B4C-2B48-9E5A-2C51F86E9F75}"/>
              </a:ext>
            </a:extLst>
          </p:cNvPr>
          <p:cNvSpPr>
            <a:spLocks noGrp="1"/>
          </p:cNvSpPr>
          <p:nvPr>
            <p:ph type="title"/>
          </p:nvPr>
        </p:nvSpPr>
        <p:spPr/>
        <p:txBody>
          <a:bodyPr/>
          <a:lstStyle/>
          <a:p>
            <a:r>
              <a:rPr lang="en-IE" dirty="0"/>
              <a:t>HMMs</a:t>
            </a:r>
          </a:p>
        </p:txBody>
      </p:sp>
      <p:sp>
        <p:nvSpPr>
          <p:cNvPr id="4" name="Slide Number Placeholder 3">
            <a:extLst>
              <a:ext uri="{FF2B5EF4-FFF2-40B4-BE49-F238E27FC236}">
                <a16:creationId xmlns:a16="http://schemas.microsoft.com/office/drawing/2014/main" id="{6ABCB0F4-97A4-FC4B-97AC-EE99A06829B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58</a:t>
            </a:fld>
            <a:endParaRPr lang="en-US"/>
          </a:p>
        </p:txBody>
      </p:sp>
      <p:grpSp>
        <p:nvGrpSpPr>
          <p:cNvPr id="5" name="Group 4">
            <a:extLst>
              <a:ext uri="{FF2B5EF4-FFF2-40B4-BE49-F238E27FC236}">
                <a16:creationId xmlns:a16="http://schemas.microsoft.com/office/drawing/2014/main" id="{A4021BA0-84D7-2B41-A80D-C092AC6CDA94}"/>
              </a:ext>
            </a:extLst>
          </p:cNvPr>
          <p:cNvGrpSpPr/>
          <p:nvPr/>
        </p:nvGrpSpPr>
        <p:grpSpPr>
          <a:xfrm>
            <a:off x="5943281" y="523107"/>
            <a:ext cx="3006317" cy="810060"/>
            <a:chOff x="5943281" y="523107"/>
            <a:chExt cx="3006317" cy="810060"/>
          </a:xfrm>
        </p:grpSpPr>
        <p:pic>
          <p:nvPicPr>
            <p:cNvPr id="6" name="Picture 5">
              <a:extLst>
                <a:ext uri="{FF2B5EF4-FFF2-40B4-BE49-F238E27FC236}">
                  <a16:creationId xmlns:a16="http://schemas.microsoft.com/office/drawing/2014/main" id="{7AC1B422-4492-D841-9996-E473D4B249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50352" y="523107"/>
              <a:ext cx="999246" cy="810060"/>
            </a:xfrm>
            <a:prstGeom prst="rect">
              <a:avLst/>
            </a:prstGeom>
          </p:spPr>
        </p:pic>
        <p:pic>
          <p:nvPicPr>
            <p:cNvPr id="7" name="Picture 6">
              <a:extLst>
                <a:ext uri="{FF2B5EF4-FFF2-40B4-BE49-F238E27FC236}">
                  <a16:creationId xmlns:a16="http://schemas.microsoft.com/office/drawing/2014/main" id="{48464A23-DFB5-F645-8ED4-46D8F2A5467D}"/>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831703" y="540492"/>
              <a:ext cx="956919" cy="752432"/>
            </a:xfrm>
            <a:prstGeom prst="rect">
              <a:avLst/>
            </a:prstGeom>
          </p:spPr>
        </p:pic>
        <p:grpSp>
          <p:nvGrpSpPr>
            <p:cNvPr id="8" name="Group 7">
              <a:extLst>
                <a:ext uri="{FF2B5EF4-FFF2-40B4-BE49-F238E27FC236}">
                  <a16:creationId xmlns:a16="http://schemas.microsoft.com/office/drawing/2014/main" id="{F4780E73-D034-524B-B733-11378E815763}"/>
                </a:ext>
              </a:extLst>
            </p:cNvPr>
            <p:cNvGrpSpPr/>
            <p:nvPr/>
          </p:nvGrpSpPr>
          <p:grpSpPr>
            <a:xfrm>
              <a:off x="5943281" y="526284"/>
              <a:ext cx="726692" cy="756098"/>
              <a:chOff x="617863" y="1897743"/>
              <a:chExt cx="1872664" cy="1948442"/>
            </a:xfrm>
          </p:grpSpPr>
          <p:pic>
            <p:nvPicPr>
              <p:cNvPr id="9" name="Picture 8">
                <a:extLst>
                  <a:ext uri="{FF2B5EF4-FFF2-40B4-BE49-F238E27FC236}">
                    <a16:creationId xmlns:a16="http://schemas.microsoft.com/office/drawing/2014/main" id="{082F7B81-7F1E-7741-B078-ABBDBB8959FE}"/>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2700" y="1897743"/>
                <a:ext cx="1642989" cy="750546"/>
              </a:xfrm>
              <a:prstGeom prst="rect">
                <a:avLst/>
              </a:prstGeom>
            </p:spPr>
          </p:pic>
          <p:pic>
            <p:nvPicPr>
              <p:cNvPr id="10" name="Picture 9">
                <a:extLst>
                  <a:ext uri="{FF2B5EF4-FFF2-40B4-BE49-F238E27FC236}">
                    <a16:creationId xmlns:a16="http://schemas.microsoft.com/office/drawing/2014/main" id="{5F8E0C3C-3BA7-C64F-98FF-9C2A8E717402}"/>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7863" y="2990720"/>
                <a:ext cx="1872664" cy="855465"/>
              </a:xfrm>
              <a:prstGeom prst="rect">
                <a:avLst/>
              </a:prstGeom>
            </p:spPr>
          </p:pic>
          <p:cxnSp>
            <p:nvCxnSpPr>
              <p:cNvPr id="11" name="Straight Arrow Connector 10">
                <a:extLst>
                  <a:ext uri="{FF2B5EF4-FFF2-40B4-BE49-F238E27FC236}">
                    <a16:creationId xmlns:a16="http://schemas.microsoft.com/office/drawing/2014/main" id="{DE6FC8B8-EE00-7C4F-BBC7-9DBF33D6B64F}"/>
                  </a:ext>
                </a:extLst>
              </p:cNvPr>
              <p:cNvCxnSpPr>
                <a:cxnSpLocks/>
              </p:cNvCxnSpPr>
              <p:nvPr/>
            </p:nvCxnSpPr>
            <p:spPr>
              <a:xfrm flipH="1">
                <a:off x="840876" y="2648289"/>
                <a:ext cx="110594"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753197C-6B7A-AA49-B1DA-42691895B5B1}"/>
                  </a:ext>
                </a:extLst>
              </p:cNvPr>
              <p:cNvCxnSpPr>
                <a:cxnSpLocks/>
              </p:cNvCxnSpPr>
              <p:nvPr/>
            </p:nvCxnSpPr>
            <p:spPr>
              <a:xfrm flipH="1">
                <a:off x="1309816" y="2626038"/>
                <a:ext cx="98854" cy="364682"/>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C9DD05F-6681-3A49-A312-C8AB6D0DCFEB}"/>
                  </a:ext>
                </a:extLst>
              </p:cNvPr>
              <p:cNvCxnSpPr>
                <a:cxnSpLocks/>
              </p:cNvCxnSpPr>
              <p:nvPr/>
            </p:nvCxnSpPr>
            <p:spPr>
              <a:xfrm flipH="1">
                <a:off x="1835409" y="2648289"/>
                <a:ext cx="1"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1389510-6130-C34B-BE6B-B6AB98918C98}"/>
                  </a:ext>
                </a:extLst>
              </p:cNvPr>
              <p:cNvCxnSpPr>
                <a:cxnSpLocks/>
              </p:cNvCxnSpPr>
              <p:nvPr/>
            </p:nvCxnSpPr>
            <p:spPr>
              <a:xfrm>
                <a:off x="2227848" y="2648289"/>
                <a:ext cx="80536"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897247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345440" y="1477909"/>
            <a:ext cx="8493759" cy="4439400"/>
          </a:xfrm>
          <a:prstGeom prst="rect">
            <a:avLst/>
          </a:prstGeom>
          <a:noFill/>
          <a:ln>
            <a:noFill/>
          </a:ln>
        </p:spPr>
        <p:txBody>
          <a:bodyPr spcFirstLastPara="1" wrap="square" lIns="91425" tIns="45700" rIns="91425" bIns="45700" anchor="t" anchorCtr="0">
            <a:noAutofit/>
          </a:bodyPr>
          <a:lstStyle/>
          <a:p>
            <a:pPr marL="342900" lvl="0" indent="-342900"/>
            <a:r>
              <a:rPr lang="en-IE" sz="2800" b="1" noProof="0" dirty="0"/>
              <a:t>Viterbi</a:t>
            </a:r>
            <a:r>
              <a:rPr lang="en-IE" sz="2800" noProof="0" dirty="0"/>
              <a:t> Algorithm: </a:t>
            </a:r>
          </a:p>
          <a:p>
            <a:pPr marL="800100" lvl="1" indent="-342900"/>
            <a:r>
              <a:rPr lang="en-IE" sz="2600" dirty="0"/>
              <a:t>R</a:t>
            </a:r>
            <a:r>
              <a:rPr lang="en-IE" sz="2600" noProof="0" dirty="0" err="1"/>
              <a:t>eturn</a:t>
            </a:r>
            <a:r>
              <a:rPr lang="en-IE" sz="2600" noProof="0" dirty="0"/>
              <a:t> highest probability (or </a:t>
            </a:r>
            <a:r>
              <a:rPr lang="en-IE" sz="2600" b="1" noProof="0" dirty="0"/>
              <a:t>minimal costs</a:t>
            </a:r>
            <a:r>
              <a:rPr lang="en-IE" sz="2600" noProof="0" dirty="0"/>
              <a:t>) hidden state sequence for set observed symbols (</a:t>
            </a:r>
            <a:r>
              <a:rPr lang="en-IE" sz="2600" b="1" noProof="0" dirty="0"/>
              <a:t>target units</a:t>
            </a:r>
            <a:r>
              <a:rPr lang="en-IE" sz="2600" noProof="0" dirty="0"/>
              <a:t>)</a:t>
            </a:r>
          </a:p>
          <a:p>
            <a:pPr marL="342900" lvl="0" indent="-342900"/>
            <a:r>
              <a:rPr lang="en-IE" sz="2800" dirty="0"/>
              <a:t>Single output of `best’ sequence</a:t>
            </a:r>
          </a:p>
          <a:p>
            <a:pPr marL="800100" lvl="1" indent="-342900"/>
            <a:r>
              <a:rPr lang="en-IE" sz="2600" noProof="0" dirty="0"/>
              <a:t>May not be actual </a:t>
            </a:r>
            <a:r>
              <a:rPr lang="en-IE" sz="2600" b="1" noProof="0" dirty="0"/>
              <a:t>perceptual best</a:t>
            </a:r>
          </a:p>
          <a:p>
            <a:pPr marL="800100" lvl="1" indent="-342900"/>
            <a:r>
              <a:rPr lang="en-IE" sz="2600" dirty="0"/>
              <a:t>Music: restrictive for exploring </a:t>
            </a:r>
            <a:r>
              <a:rPr lang="en-IE" sz="2600" b="1" dirty="0"/>
              <a:t>variation</a:t>
            </a:r>
            <a:r>
              <a:rPr lang="en-IE" sz="2600" dirty="0"/>
              <a:t> </a:t>
            </a:r>
          </a:p>
          <a:p>
            <a:pPr marL="342900" indent="-342900"/>
            <a:r>
              <a:rPr lang="en-IE" sz="2800" noProof="0" dirty="0"/>
              <a:t>We implement two solutions (</a:t>
            </a:r>
            <a:r>
              <a:rPr lang="en-IE" sz="2800" noProof="0" dirty="0" err="1"/>
              <a:t>Ó</a:t>
            </a:r>
            <a:r>
              <a:rPr lang="en-IE" sz="2800" noProof="0" dirty="0"/>
              <a:t> Nuanáin et al., 2017*)</a:t>
            </a:r>
          </a:p>
          <a:p>
            <a:pPr marL="800100" lvl="1" indent="-342900"/>
            <a:r>
              <a:rPr lang="en-IE" sz="2600" dirty="0"/>
              <a:t>Parallel Decoder</a:t>
            </a:r>
          </a:p>
          <a:p>
            <a:pPr marL="800100" lvl="1" indent="-342900"/>
            <a:r>
              <a:rPr lang="en-IE" sz="2600" noProof="0" dirty="0"/>
              <a:t>Graph</a:t>
            </a:r>
            <a:r>
              <a:rPr lang="en-IE" sz="2600" dirty="0"/>
              <a:t>-</a:t>
            </a:r>
            <a:r>
              <a:rPr lang="en-IE" sz="2600" noProof="0" dirty="0"/>
              <a:t>Based Decoder</a:t>
            </a:r>
            <a:endParaRPr lang="en-IE" sz="2800" dirty="0"/>
          </a:p>
          <a:p>
            <a:pPr marL="0" marR="0" lvl="0" indent="0" algn="l" rtl="0">
              <a:spcBef>
                <a:spcPts val="480"/>
              </a:spcBef>
              <a:spcAft>
                <a:spcPts val="0"/>
              </a:spcAft>
              <a:buNone/>
            </a:pPr>
            <a:endParaRPr lang="en-IE" noProof="0" dirty="0"/>
          </a:p>
          <a:p>
            <a:pPr marL="0" marR="0" lvl="0" indent="0" algn="l" rtl="0">
              <a:spcBef>
                <a:spcPts val="480"/>
              </a:spcBef>
              <a:spcAft>
                <a:spcPts val="0"/>
              </a:spcAft>
              <a:buClr>
                <a:srgbClr val="BC0C2D"/>
              </a:buClr>
              <a:buFont typeface="Arial"/>
              <a:buNone/>
            </a:pPr>
            <a:endParaRPr lang="en-IE"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b="0" i="0" u="none" strike="noStrike" cap="none" noProof="0" dirty="0">
              <a:solidFill>
                <a:srgbClr val="3F3F3F"/>
              </a:solidFill>
              <a:latin typeface="Calibri"/>
              <a:ea typeface="Calibri"/>
              <a:cs typeface="Calibri"/>
              <a:sym typeface="Calibri"/>
            </a:endParaRPr>
          </a:p>
        </p:txBody>
      </p:sp>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Contribution: List Viterbi Decoding</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59</a:t>
            </a:fld>
            <a:endParaRPr sz="1200" b="0" i="0" u="none" strike="noStrike" cap="none">
              <a:solidFill>
                <a:srgbClr val="3F3F3F"/>
              </a:solidFill>
              <a:latin typeface="Calibri"/>
              <a:ea typeface="Calibri"/>
              <a:cs typeface="Calibri"/>
              <a:sym typeface="Calibri"/>
            </a:endParaRPr>
          </a:p>
        </p:txBody>
      </p:sp>
      <p:sp>
        <p:nvSpPr>
          <p:cNvPr id="7" name="Rectangle 6">
            <a:extLst>
              <a:ext uri="{FF2B5EF4-FFF2-40B4-BE49-F238E27FC236}">
                <a16:creationId xmlns:a16="http://schemas.microsoft.com/office/drawing/2014/main" id="{6C6D2FBC-6337-D24A-BC6B-C081D4904525}"/>
              </a:ext>
            </a:extLst>
          </p:cNvPr>
          <p:cNvSpPr/>
          <p:nvPr/>
        </p:nvSpPr>
        <p:spPr>
          <a:xfrm>
            <a:off x="5375100" y="6301804"/>
            <a:ext cx="3017173" cy="338554"/>
          </a:xfrm>
          <a:prstGeom prst="rect">
            <a:avLst/>
          </a:prstGeom>
        </p:spPr>
        <p:txBody>
          <a:bodyPr wrap="none">
            <a:spAutoFit/>
          </a:bodyPr>
          <a:lstStyle/>
          <a:p>
            <a:pPr lvl="0"/>
            <a:r>
              <a:rPr lang="en-IE" sz="1600" dirty="0"/>
              <a:t>Best Poster Award @ CMMR 2017</a:t>
            </a:r>
          </a:p>
        </p:txBody>
      </p:sp>
    </p:spTree>
    <p:extLst>
      <p:ext uri="{BB962C8B-B14F-4D97-AF65-F5344CB8AC3E}">
        <p14:creationId xmlns:p14="http://schemas.microsoft.com/office/powerpoint/2010/main" val="1290439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328773" y="1477909"/>
            <a:ext cx="8358027" cy="4439350"/>
          </a:xfrm>
          <a:prstGeom prst="rect">
            <a:avLst/>
          </a:prstGeom>
          <a:noFill/>
          <a:ln>
            <a:noFill/>
          </a:ln>
        </p:spPr>
        <p:txBody>
          <a:bodyPr spcFirstLastPara="1" wrap="square" lIns="91425" tIns="45700" rIns="91425" bIns="45700" anchor="t" anchorCtr="0">
            <a:noAutofit/>
          </a:bodyPr>
          <a:lstStyle/>
          <a:p>
            <a:pPr marL="342900" marR="0" lvl="0" indent="-220980" algn="l" rtl="0">
              <a:spcBef>
                <a:spcPts val="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342900" algn="l" rtl="0">
              <a:spcBef>
                <a:spcPts val="480"/>
              </a:spcBef>
              <a:spcAft>
                <a:spcPts val="0"/>
              </a:spcAft>
              <a:buClr>
                <a:srgbClr val="BC0C2D"/>
              </a:buClr>
              <a:buSzPts val="1920"/>
              <a:buFont typeface="Arial"/>
              <a:buChar char="•"/>
            </a:pPr>
            <a:r>
              <a:rPr lang="en-IE" sz="2400" b="0" i="0" u="none" strike="noStrike" cap="none" noProof="0" dirty="0">
                <a:solidFill>
                  <a:srgbClr val="3F3F3F"/>
                </a:solidFill>
                <a:latin typeface="Calibri"/>
                <a:ea typeface="Calibri"/>
                <a:cs typeface="Calibri"/>
                <a:sym typeface="Calibri"/>
              </a:rPr>
              <a:t>“Musical expert agents, supportive and inspirational systems for melody, harmony, rhythm, structure or style, providing suggestions from sample to song level, while guiding users when they lack inspiration or technical or musical knowledge.” </a:t>
            </a:r>
            <a:endParaRPr lang="en-IE" noProof="0" dirty="0"/>
          </a:p>
          <a:p>
            <a:pPr marL="342900" marR="0" lvl="0" indent="-342900" algn="l" rtl="0">
              <a:spcBef>
                <a:spcPts val="480"/>
              </a:spcBef>
              <a:spcAft>
                <a:spcPts val="0"/>
              </a:spcAft>
              <a:buClr>
                <a:srgbClr val="BC0C2D"/>
              </a:buClr>
              <a:buSzPts val="1920"/>
              <a:buFont typeface="Arial"/>
              <a:buChar char="•"/>
            </a:pPr>
            <a:r>
              <a:rPr lang="en-IE" sz="2400" b="0" i="0" u="none" strike="noStrike" cap="none" noProof="0" dirty="0">
                <a:solidFill>
                  <a:srgbClr val="3F3F3F"/>
                </a:solidFill>
                <a:latin typeface="Calibri"/>
                <a:ea typeface="Calibri"/>
                <a:cs typeface="Calibri"/>
                <a:sym typeface="Calibri"/>
              </a:rPr>
              <a:t>Partners:</a:t>
            </a:r>
          </a:p>
          <a:p>
            <a:pPr marL="0" marR="0" lvl="0" indent="0" algn="l" rtl="0">
              <a:spcBef>
                <a:spcPts val="440"/>
              </a:spcBef>
              <a:spcAft>
                <a:spcPts val="0"/>
              </a:spcAft>
              <a:buNone/>
            </a:pPr>
            <a:endParaRPr lang="en-IE" sz="2200" b="0" i="0" u="none" strike="noStrike" cap="none" noProof="0" dirty="0">
              <a:solidFill>
                <a:srgbClr val="3F3F3F"/>
              </a:solidFill>
              <a:latin typeface="Calibri"/>
              <a:ea typeface="Calibri"/>
              <a:cs typeface="Calibri"/>
              <a:sym typeface="Calibri"/>
            </a:endParaRPr>
          </a:p>
        </p:txBody>
      </p:sp>
      <p:pic>
        <p:nvPicPr>
          <p:cNvPr id="73" name="Shape 73"/>
          <p:cNvPicPr preferRelativeResize="0"/>
          <p:nvPr/>
        </p:nvPicPr>
        <p:blipFill rotWithShape="1">
          <a:blip r:embed="rId3">
            <a:alphaModFix/>
          </a:blip>
          <a:srcRect/>
          <a:stretch/>
        </p:blipFill>
        <p:spPr>
          <a:xfrm>
            <a:off x="2494435" y="1056521"/>
            <a:ext cx="4155127" cy="659544"/>
          </a:xfrm>
          <a:prstGeom prst="rect">
            <a:avLst/>
          </a:prstGeom>
          <a:noFill/>
          <a:ln>
            <a:noFill/>
          </a:ln>
        </p:spPr>
      </p:pic>
      <p:pic>
        <p:nvPicPr>
          <p:cNvPr id="74" name="Shape 7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483725" y="5337151"/>
            <a:ext cx="2380527" cy="470424"/>
          </a:xfrm>
          <a:prstGeom prst="rect">
            <a:avLst/>
          </a:prstGeom>
          <a:noFill/>
          <a:ln>
            <a:noFill/>
          </a:ln>
        </p:spPr>
      </p:pic>
      <p:pic>
        <p:nvPicPr>
          <p:cNvPr id="75" name="Shape 75"/>
          <p:cNvPicPr preferRelativeResize="0"/>
          <p:nvPr/>
        </p:nvPicPr>
        <p:blipFill>
          <a:blip r:embed="rId5">
            <a:alphaModFix/>
          </a:blip>
          <a:stretch>
            <a:fillRect/>
          </a:stretch>
        </p:blipFill>
        <p:spPr>
          <a:xfrm>
            <a:off x="1207700" y="4120699"/>
            <a:ext cx="1487000" cy="817850"/>
          </a:xfrm>
          <a:prstGeom prst="rect">
            <a:avLst/>
          </a:prstGeom>
          <a:noFill/>
          <a:ln>
            <a:noFill/>
          </a:ln>
        </p:spPr>
      </p:pic>
      <p:pic>
        <p:nvPicPr>
          <p:cNvPr id="76" name="Shape 7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040150" y="4080700"/>
            <a:ext cx="833225" cy="833225"/>
          </a:xfrm>
          <a:prstGeom prst="rect">
            <a:avLst/>
          </a:prstGeom>
          <a:noFill/>
          <a:ln>
            <a:noFill/>
          </a:ln>
        </p:spPr>
      </p:pic>
      <p:pic>
        <p:nvPicPr>
          <p:cNvPr id="77" name="Shape 77"/>
          <p:cNvPicPr preferRelativeResize="0"/>
          <p:nvPr/>
        </p:nvPicPr>
        <p:blipFill>
          <a:blip r:embed="rId7">
            <a:alphaModFix/>
          </a:blip>
          <a:stretch>
            <a:fillRect/>
          </a:stretch>
        </p:blipFill>
        <p:spPr>
          <a:xfrm>
            <a:off x="4626975" y="5358038"/>
            <a:ext cx="2857500" cy="428625"/>
          </a:xfrm>
          <a:prstGeom prst="rect">
            <a:avLst/>
          </a:prstGeom>
          <a:noFill/>
          <a:ln>
            <a:noFill/>
          </a:ln>
        </p:spPr>
      </p:pic>
      <p:pic>
        <p:nvPicPr>
          <p:cNvPr id="78" name="Shape 7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189325" y="4006263"/>
            <a:ext cx="1473699" cy="982099"/>
          </a:xfrm>
          <a:prstGeom prst="rect">
            <a:avLst/>
          </a:prstGeom>
          <a:noFill/>
          <a:ln>
            <a:noFill/>
          </a:ln>
        </p:spPr>
      </p:pic>
      <p:pic>
        <p:nvPicPr>
          <p:cNvPr id="79" name="Shape 79"/>
          <p:cNvPicPr preferRelativeResize="0"/>
          <p:nvPr/>
        </p:nvPicPr>
        <p:blipFill>
          <a:blip r:embed="rId9">
            <a:alphaModFix/>
          </a:blip>
          <a:stretch>
            <a:fillRect/>
          </a:stretch>
        </p:blipFill>
        <p:spPr>
          <a:xfrm>
            <a:off x="6371275" y="4106972"/>
            <a:ext cx="1487000" cy="780675"/>
          </a:xfrm>
          <a:prstGeom prst="rect">
            <a:avLst/>
          </a:prstGeom>
          <a:noFill/>
          <a:ln>
            <a:noFill/>
          </a:ln>
        </p:spPr>
      </p:pic>
      <p:sp>
        <p:nvSpPr>
          <p:cNvPr id="2" name="Slide Number Placeholder 1">
            <a:extLst>
              <a:ext uri="{FF2B5EF4-FFF2-40B4-BE49-F238E27FC236}">
                <a16:creationId xmlns:a16="http://schemas.microsoft.com/office/drawing/2014/main" id="{DC6212E1-C312-F24C-A7AA-5CD69822750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12479120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457199" y="1477909"/>
            <a:ext cx="8229600" cy="4439400"/>
          </a:xfrm>
          <a:prstGeom prst="rect">
            <a:avLst/>
          </a:prstGeom>
          <a:noFill/>
          <a:ln>
            <a:noFill/>
          </a:ln>
        </p:spPr>
        <p:txBody>
          <a:bodyPr spcFirstLastPara="1" wrap="square" lIns="91425" tIns="45700" rIns="91425" bIns="45700" anchor="t" anchorCtr="0">
            <a:noAutofit/>
          </a:bodyPr>
          <a:lstStyle/>
          <a:p>
            <a:pPr marL="0" marR="0" lvl="0" indent="0" algn="l" rtl="0">
              <a:spcBef>
                <a:spcPts val="480"/>
              </a:spcBef>
              <a:spcAft>
                <a:spcPts val="0"/>
              </a:spcAft>
              <a:buNone/>
            </a:pPr>
            <a:endParaRPr lang="en-IE" noProof="0" dirty="0"/>
          </a:p>
          <a:p>
            <a:pPr marL="0" marR="0" lvl="0" indent="0" algn="l" rtl="0">
              <a:spcBef>
                <a:spcPts val="480"/>
              </a:spcBef>
              <a:spcAft>
                <a:spcPts val="0"/>
              </a:spcAft>
              <a:buClr>
                <a:srgbClr val="BC0C2D"/>
              </a:buClr>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p:txBody>
      </p:sp>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The Regular Viterbi Decoder</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60</a:t>
            </a:fld>
            <a:endParaRPr sz="1200" b="0" i="0" u="none" strike="noStrike" cap="none">
              <a:solidFill>
                <a:srgbClr val="3F3F3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3EF20E7A-02FF-644B-9EE4-926116DE7615}"/>
              </a:ext>
            </a:extLst>
          </p:cNvPr>
          <p:cNvPicPr>
            <a:picLocks noChangeAspect="1"/>
          </p:cNvPicPr>
          <p:nvPr/>
        </p:nvPicPr>
        <p:blipFill>
          <a:blip r:embed="rId3"/>
          <a:stretch>
            <a:fillRect/>
          </a:stretch>
        </p:blipFill>
        <p:spPr>
          <a:xfrm>
            <a:off x="1053879" y="1781250"/>
            <a:ext cx="7036239" cy="3507586"/>
          </a:xfrm>
          <a:prstGeom prst="rect">
            <a:avLst/>
          </a:prstGeom>
        </p:spPr>
      </p:pic>
    </p:spTree>
    <p:extLst>
      <p:ext uri="{BB962C8B-B14F-4D97-AF65-F5344CB8AC3E}">
        <p14:creationId xmlns:p14="http://schemas.microsoft.com/office/powerpoint/2010/main" val="3213774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457199" y="1477909"/>
            <a:ext cx="8229600" cy="4439400"/>
          </a:xfrm>
          <a:prstGeom prst="rect">
            <a:avLst/>
          </a:prstGeom>
          <a:noFill/>
          <a:ln>
            <a:noFill/>
          </a:ln>
        </p:spPr>
        <p:txBody>
          <a:bodyPr spcFirstLastPara="1" wrap="square" lIns="91425" tIns="45700" rIns="91425" bIns="45700" anchor="t" anchorCtr="0">
            <a:noAutofit/>
          </a:bodyPr>
          <a:lstStyle/>
          <a:p>
            <a:pPr marL="342900" lvl="0" indent="-342900"/>
            <a:r>
              <a:rPr lang="en-IE" noProof="0" dirty="0"/>
              <a:t>Store</a:t>
            </a:r>
            <a:r>
              <a:rPr lang="en-IE" i="1" dirty="0"/>
              <a:t> </a:t>
            </a:r>
            <a:r>
              <a:rPr lang="en-IE" dirty="0"/>
              <a:t>the </a:t>
            </a:r>
            <a:r>
              <a:rPr lang="en-IE" i="1" dirty="0"/>
              <a:t>k </a:t>
            </a:r>
            <a:r>
              <a:rPr lang="en-IE" dirty="0"/>
              <a:t>highest scoring probabilities</a:t>
            </a:r>
          </a:p>
          <a:p>
            <a:pPr marL="800100" lvl="1" indent="-342900"/>
            <a:r>
              <a:rPr lang="en-IE" dirty="0"/>
              <a:t>(</a:t>
            </a:r>
            <a:r>
              <a:rPr lang="en-IE" dirty="0" err="1"/>
              <a:t>Seshadri</a:t>
            </a:r>
            <a:r>
              <a:rPr lang="en-IE" dirty="0"/>
              <a:t> &amp; </a:t>
            </a:r>
            <a:r>
              <a:rPr lang="en-IE" dirty="0" err="1"/>
              <a:t>Sundberg</a:t>
            </a:r>
            <a:r>
              <a:rPr lang="en-IE" dirty="0"/>
              <a:t>, 1994)</a:t>
            </a:r>
            <a:endParaRPr lang="en-IE" noProof="0" dirty="0"/>
          </a:p>
          <a:p>
            <a:pPr marL="0" marR="0" lvl="0" indent="0" algn="l" rtl="0">
              <a:spcBef>
                <a:spcPts val="480"/>
              </a:spcBef>
              <a:spcAft>
                <a:spcPts val="0"/>
              </a:spcAft>
              <a:buNone/>
            </a:pPr>
            <a:endParaRPr lang="en-IE" noProof="0" dirty="0"/>
          </a:p>
          <a:p>
            <a:pPr marL="0" marR="0" lvl="0" indent="0" algn="l" rtl="0">
              <a:spcBef>
                <a:spcPts val="480"/>
              </a:spcBef>
              <a:spcAft>
                <a:spcPts val="0"/>
              </a:spcAft>
              <a:buClr>
                <a:srgbClr val="BC0C2D"/>
              </a:buClr>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p:txBody>
      </p:sp>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The Parallel Decoder*</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61</a:t>
            </a:fld>
            <a:endParaRPr sz="1200" b="0" i="0" u="none" strike="noStrike" cap="none">
              <a:solidFill>
                <a:srgbClr val="3F3F3F"/>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B432F1D0-81C3-384B-8C51-9E38DAE1C0D2}"/>
              </a:ext>
            </a:extLst>
          </p:cNvPr>
          <p:cNvPicPr>
            <a:picLocks noChangeAspect="1"/>
          </p:cNvPicPr>
          <p:nvPr/>
        </p:nvPicPr>
        <p:blipFill>
          <a:blip r:embed="rId3"/>
          <a:stretch>
            <a:fillRect/>
          </a:stretch>
        </p:blipFill>
        <p:spPr>
          <a:xfrm>
            <a:off x="824499" y="2463810"/>
            <a:ext cx="7494999" cy="3466772"/>
          </a:xfrm>
          <a:prstGeom prst="rect">
            <a:avLst/>
          </a:prstGeom>
        </p:spPr>
      </p:pic>
      <p:sp>
        <p:nvSpPr>
          <p:cNvPr id="2" name="Rectangle 1">
            <a:extLst>
              <a:ext uri="{FF2B5EF4-FFF2-40B4-BE49-F238E27FC236}">
                <a16:creationId xmlns:a16="http://schemas.microsoft.com/office/drawing/2014/main" id="{A028D423-19D4-B546-99AB-32A6E37BECDD}"/>
              </a:ext>
            </a:extLst>
          </p:cNvPr>
          <p:cNvSpPr/>
          <p:nvPr/>
        </p:nvSpPr>
        <p:spPr>
          <a:xfrm>
            <a:off x="4614530" y="6287229"/>
            <a:ext cx="3704968" cy="338554"/>
          </a:xfrm>
          <a:prstGeom prst="rect">
            <a:avLst/>
          </a:prstGeom>
        </p:spPr>
        <p:txBody>
          <a:bodyPr wrap="square">
            <a:spAutoFit/>
          </a:bodyPr>
          <a:lstStyle/>
          <a:p>
            <a:pPr lvl="0"/>
            <a:r>
              <a:rPr lang="en-IE" sz="1600" dirty="0">
                <a:hlinkClick r:id="rId4"/>
              </a:rPr>
              <a:t>*https://github.com/carthach/kbestviterbi</a:t>
            </a:r>
            <a:endParaRPr lang="en-IE" sz="1600" dirty="0"/>
          </a:p>
        </p:txBody>
      </p:sp>
    </p:spTree>
    <p:extLst>
      <p:ext uri="{BB962C8B-B14F-4D97-AF65-F5344CB8AC3E}">
        <p14:creationId xmlns:p14="http://schemas.microsoft.com/office/powerpoint/2010/main" val="843838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457199" y="1477909"/>
            <a:ext cx="8229600" cy="4439400"/>
          </a:xfrm>
          <a:prstGeom prst="rect">
            <a:avLst/>
          </a:prstGeom>
          <a:noFill/>
          <a:ln>
            <a:noFill/>
          </a:ln>
        </p:spPr>
        <p:txBody>
          <a:bodyPr spcFirstLastPara="1" wrap="square" lIns="91425" tIns="45700" rIns="91425" bIns="45700" anchor="t" anchorCtr="0">
            <a:noAutofit/>
          </a:bodyPr>
          <a:lstStyle/>
          <a:p>
            <a:pPr marL="342900" lvl="0" indent="-342900"/>
            <a:r>
              <a:rPr lang="en-IE" noProof="0" dirty="0"/>
              <a:t>A HMM specification can be reformulated as a shortest path problem</a:t>
            </a:r>
          </a:p>
          <a:p>
            <a:pPr marL="342900" lvl="0" indent="-342900"/>
            <a:r>
              <a:rPr lang="en-IE" dirty="0"/>
              <a:t>Yen’s Algorithm (1971)</a:t>
            </a:r>
          </a:p>
          <a:p>
            <a:pPr marL="342900" lvl="0" indent="-342900"/>
            <a:r>
              <a:rPr lang="en-IE" dirty="0" err="1"/>
              <a:t>Eppstein</a:t>
            </a:r>
            <a:r>
              <a:rPr lang="en-IE" dirty="0"/>
              <a:t> (1997)</a:t>
            </a:r>
          </a:p>
          <a:p>
            <a:pPr marL="342900" lvl="0" indent="-342900"/>
            <a:r>
              <a:rPr lang="en-IE" dirty="0"/>
              <a:t>Implementations exist!</a:t>
            </a:r>
          </a:p>
          <a:p>
            <a:pPr marL="800100" lvl="1" indent="-342900"/>
            <a:r>
              <a:rPr lang="en-IE" dirty="0" err="1"/>
              <a:t>NetworkX</a:t>
            </a:r>
            <a:r>
              <a:rPr lang="en-IE" dirty="0"/>
              <a:t> (Python)</a:t>
            </a:r>
          </a:p>
          <a:p>
            <a:pPr marL="800100" lvl="1" indent="-342900"/>
            <a:endParaRPr lang="en-IE" dirty="0"/>
          </a:p>
          <a:p>
            <a:pPr marL="342900" lvl="0" indent="-342900"/>
            <a:endParaRPr lang="en-IE" noProof="0" dirty="0"/>
          </a:p>
          <a:p>
            <a:pPr marL="0" marR="0" lvl="0" indent="0" algn="l" rtl="0">
              <a:spcBef>
                <a:spcPts val="480"/>
              </a:spcBef>
              <a:spcAft>
                <a:spcPts val="0"/>
              </a:spcAft>
              <a:buNone/>
            </a:pPr>
            <a:endParaRPr lang="en-IE" noProof="0" dirty="0"/>
          </a:p>
          <a:p>
            <a:pPr marL="0" marR="0" lvl="0" indent="0" algn="l" rtl="0">
              <a:spcBef>
                <a:spcPts val="480"/>
              </a:spcBef>
              <a:spcAft>
                <a:spcPts val="0"/>
              </a:spcAft>
              <a:buClr>
                <a:srgbClr val="BC0C2D"/>
              </a:buClr>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p:txBody>
      </p:sp>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The Graph Decoder*</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62</a:t>
            </a:fld>
            <a:endParaRPr sz="1200" b="0" i="0" u="none" strike="noStrike" cap="none">
              <a:solidFill>
                <a:srgbClr val="3F3F3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251A22F-76CB-E941-A5FF-EEEAAC10025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74559" y="2190250"/>
            <a:ext cx="4720035" cy="3727059"/>
          </a:xfrm>
          <a:prstGeom prst="rect">
            <a:avLst/>
          </a:prstGeom>
        </p:spPr>
      </p:pic>
      <p:sp>
        <p:nvSpPr>
          <p:cNvPr id="2" name="Rectangle 1">
            <a:extLst>
              <a:ext uri="{FF2B5EF4-FFF2-40B4-BE49-F238E27FC236}">
                <a16:creationId xmlns:a16="http://schemas.microsoft.com/office/drawing/2014/main" id="{1D64F79F-3E7F-9749-A120-81605B556376}"/>
              </a:ext>
            </a:extLst>
          </p:cNvPr>
          <p:cNvSpPr/>
          <p:nvPr/>
        </p:nvSpPr>
        <p:spPr>
          <a:xfrm>
            <a:off x="4571822" y="6300502"/>
            <a:ext cx="3725507" cy="338554"/>
          </a:xfrm>
          <a:prstGeom prst="rect">
            <a:avLst/>
          </a:prstGeom>
        </p:spPr>
        <p:txBody>
          <a:bodyPr wrap="none">
            <a:spAutoFit/>
          </a:bodyPr>
          <a:lstStyle/>
          <a:p>
            <a:pPr lvl="0"/>
            <a:r>
              <a:rPr lang="en-IE" sz="1600" dirty="0">
                <a:hlinkClick r:id="rId4"/>
              </a:rPr>
              <a:t>*https://github.com/carthach/kbestviterbi</a:t>
            </a:r>
            <a:endParaRPr lang="en-IE" sz="1600" dirty="0"/>
          </a:p>
        </p:txBody>
      </p:sp>
    </p:spTree>
    <p:extLst>
      <p:ext uri="{BB962C8B-B14F-4D97-AF65-F5344CB8AC3E}">
        <p14:creationId xmlns:p14="http://schemas.microsoft.com/office/powerpoint/2010/main" val="2635210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IE" noProof="0" dirty="0"/>
              <a:t>Putting it all together</a:t>
            </a:r>
          </a:p>
        </p:txBody>
      </p:sp>
      <p:sp>
        <p:nvSpPr>
          <p:cNvPr id="21" name="Slide Number Placeholder 20">
            <a:extLst>
              <a:ext uri="{FF2B5EF4-FFF2-40B4-BE49-F238E27FC236}">
                <a16:creationId xmlns:a16="http://schemas.microsoft.com/office/drawing/2014/main" id="{C0008E1D-FFF9-9B4B-B214-7425C6BD4BDE}"/>
              </a:ext>
            </a:extLst>
          </p:cNvPr>
          <p:cNvSpPr>
            <a:spLocks noGrp="1"/>
          </p:cNvSpPr>
          <p:nvPr>
            <p:ph type="sldNum" sz="quarter" idx="4"/>
          </p:nvPr>
        </p:nvSpPr>
        <p:spPr/>
        <p:txBody>
          <a:bodyPr/>
          <a:lstStyle/>
          <a:p>
            <a:fld id="{E696DCD3-46B7-BF4D-8C43-85570FC75805}" type="slidenum">
              <a:rPr lang="es-ES" smtClean="0"/>
              <a:pPr/>
              <a:t>63</a:t>
            </a:fld>
            <a:endParaRPr lang="es-ES" dirty="0"/>
          </a:p>
        </p:txBody>
      </p:sp>
      <p:pic>
        <p:nvPicPr>
          <p:cNvPr id="16" name="Picture 15">
            <a:extLst>
              <a:ext uri="{FF2B5EF4-FFF2-40B4-BE49-F238E27FC236}">
                <a16:creationId xmlns:a16="http://schemas.microsoft.com/office/drawing/2014/main" id="{E2AD56E1-828D-954B-B7F2-A3CE1A2DE33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86060" y="1941812"/>
            <a:ext cx="1466887" cy="1189163"/>
          </a:xfrm>
          <a:prstGeom prst="rect">
            <a:avLst/>
          </a:prstGeom>
        </p:spPr>
      </p:pic>
      <p:pic>
        <p:nvPicPr>
          <p:cNvPr id="20" name="Picture 19">
            <a:extLst>
              <a:ext uri="{FF2B5EF4-FFF2-40B4-BE49-F238E27FC236}">
                <a16:creationId xmlns:a16="http://schemas.microsoft.com/office/drawing/2014/main" id="{8CE61E8A-8DF5-FE47-BB6D-8A275B5EF9D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12401" y="2015787"/>
            <a:ext cx="1431028" cy="1125227"/>
          </a:xfrm>
          <a:prstGeom prst="rect">
            <a:avLst/>
          </a:prstGeom>
        </p:spPr>
      </p:pic>
      <p:grpSp>
        <p:nvGrpSpPr>
          <p:cNvPr id="77" name="Group 76">
            <a:extLst>
              <a:ext uri="{FF2B5EF4-FFF2-40B4-BE49-F238E27FC236}">
                <a16:creationId xmlns:a16="http://schemas.microsoft.com/office/drawing/2014/main" id="{4D88A8F9-2744-3049-992C-365859559B6F}"/>
              </a:ext>
            </a:extLst>
          </p:cNvPr>
          <p:cNvGrpSpPr/>
          <p:nvPr/>
        </p:nvGrpSpPr>
        <p:grpSpPr>
          <a:xfrm>
            <a:off x="1988305" y="1973779"/>
            <a:ext cx="1081465" cy="1125227"/>
            <a:chOff x="617863" y="1897743"/>
            <a:chExt cx="1872664" cy="1948442"/>
          </a:xfrm>
          <a:solidFill>
            <a:schemeClr val="accent2"/>
          </a:solidFill>
        </p:grpSpPr>
        <p:pic>
          <p:nvPicPr>
            <p:cNvPr id="14" name="Picture 13">
              <a:extLst>
                <a:ext uri="{FF2B5EF4-FFF2-40B4-BE49-F238E27FC236}">
                  <a16:creationId xmlns:a16="http://schemas.microsoft.com/office/drawing/2014/main" id="{A6DF01D4-3C4F-C840-B840-FD261B07D74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2700" y="1897743"/>
              <a:ext cx="1642989" cy="750546"/>
            </a:xfrm>
            <a:prstGeom prst="rect">
              <a:avLst/>
            </a:prstGeom>
            <a:grpFill/>
          </p:spPr>
        </p:pic>
        <p:pic>
          <p:nvPicPr>
            <p:cNvPr id="59" name="Picture 58">
              <a:extLst>
                <a:ext uri="{FF2B5EF4-FFF2-40B4-BE49-F238E27FC236}">
                  <a16:creationId xmlns:a16="http://schemas.microsoft.com/office/drawing/2014/main" id="{E2483216-36AB-C341-AE08-419FCD58796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7863" y="2990720"/>
              <a:ext cx="1872664" cy="855465"/>
            </a:xfrm>
            <a:prstGeom prst="rect">
              <a:avLst/>
            </a:prstGeom>
            <a:grpFill/>
          </p:spPr>
        </p:pic>
        <p:cxnSp>
          <p:nvCxnSpPr>
            <p:cNvPr id="66" name="Straight Arrow Connector 65">
              <a:extLst>
                <a:ext uri="{FF2B5EF4-FFF2-40B4-BE49-F238E27FC236}">
                  <a16:creationId xmlns:a16="http://schemas.microsoft.com/office/drawing/2014/main" id="{DA08257F-C070-334D-9594-9077B6B2DA07}"/>
                </a:ext>
              </a:extLst>
            </p:cNvPr>
            <p:cNvCxnSpPr>
              <a:cxnSpLocks/>
            </p:cNvCxnSpPr>
            <p:nvPr/>
          </p:nvCxnSpPr>
          <p:spPr>
            <a:xfrm flipH="1">
              <a:off x="840876" y="2648289"/>
              <a:ext cx="110594" cy="342431"/>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AAE98A2B-657D-CA41-B8B7-7745EB44F6E8}"/>
                </a:ext>
              </a:extLst>
            </p:cNvPr>
            <p:cNvCxnSpPr>
              <a:cxnSpLocks/>
            </p:cNvCxnSpPr>
            <p:nvPr/>
          </p:nvCxnSpPr>
          <p:spPr>
            <a:xfrm flipH="1">
              <a:off x="1309816" y="2626038"/>
              <a:ext cx="98854" cy="364682"/>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E2249218-6F37-C64A-80B2-B36C4FBDB402}"/>
                </a:ext>
              </a:extLst>
            </p:cNvPr>
            <p:cNvCxnSpPr>
              <a:cxnSpLocks/>
            </p:cNvCxnSpPr>
            <p:nvPr/>
          </p:nvCxnSpPr>
          <p:spPr>
            <a:xfrm flipH="1">
              <a:off x="1835409" y="2648289"/>
              <a:ext cx="1" cy="342431"/>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2C9ACC05-D8AA-5C4D-92F6-98ECECEAAE8B}"/>
                </a:ext>
              </a:extLst>
            </p:cNvPr>
            <p:cNvCxnSpPr>
              <a:cxnSpLocks/>
            </p:cNvCxnSpPr>
            <p:nvPr/>
          </p:nvCxnSpPr>
          <p:spPr>
            <a:xfrm>
              <a:off x="2227848" y="2648289"/>
              <a:ext cx="80536" cy="342431"/>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grpSp>
      <p:pic>
        <p:nvPicPr>
          <p:cNvPr id="4" name="Picture 3">
            <a:extLst>
              <a:ext uri="{FF2B5EF4-FFF2-40B4-BE49-F238E27FC236}">
                <a16:creationId xmlns:a16="http://schemas.microsoft.com/office/drawing/2014/main" id="{F2D0B9D4-7EB8-114E-908B-7A1DDE951B19}"/>
              </a:ext>
            </a:extLst>
          </p:cNvPr>
          <p:cNvPicPr>
            <a:picLocks noChangeAspect="1"/>
          </p:cNvPicPr>
          <p:nvPr/>
        </p:nvPicPr>
        <p:blipFill>
          <a:blip r:embed="rId7"/>
          <a:stretch>
            <a:fillRect/>
          </a:stretch>
        </p:blipFill>
        <p:spPr>
          <a:xfrm>
            <a:off x="3601504" y="3846185"/>
            <a:ext cx="2151865" cy="2151865"/>
          </a:xfrm>
          <a:prstGeom prst="rect">
            <a:avLst/>
          </a:prstGeom>
        </p:spPr>
      </p:pic>
      <p:cxnSp>
        <p:nvCxnSpPr>
          <p:cNvPr id="6" name="Straight Arrow Connector 5">
            <a:extLst>
              <a:ext uri="{FF2B5EF4-FFF2-40B4-BE49-F238E27FC236}">
                <a16:creationId xmlns:a16="http://schemas.microsoft.com/office/drawing/2014/main" id="{DFD356CE-8813-DD4D-8298-529B4FF7610B}"/>
              </a:ext>
            </a:extLst>
          </p:cNvPr>
          <p:cNvCxnSpPr>
            <a:cxnSpLocks/>
          </p:cNvCxnSpPr>
          <p:nvPr/>
        </p:nvCxnSpPr>
        <p:spPr>
          <a:xfrm>
            <a:off x="3069770" y="3287730"/>
            <a:ext cx="440119" cy="45159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B0A3FD2-51AD-3342-8F3B-8967BC546BFF}"/>
              </a:ext>
            </a:extLst>
          </p:cNvPr>
          <p:cNvCxnSpPr/>
          <p:nvPr/>
        </p:nvCxnSpPr>
        <p:spPr>
          <a:xfrm>
            <a:off x="4627915" y="3369924"/>
            <a:ext cx="0" cy="34759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8274A1C-2444-0C4D-A0C3-94F4458265A1}"/>
              </a:ext>
            </a:extLst>
          </p:cNvPr>
          <p:cNvCxnSpPr>
            <a:cxnSpLocks/>
          </p:cNvCxnSpPr>
          <p:nvPr/>
        </p:nvCxnSpPr>
        <p:spPr>
          <a:xfrm flipH="1">
            <a:off x="5856270" y="3287730"/>
            <a:ext cx="493159" cy="42978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40129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A1BB98-6CE5-6446-AEEF-04A32C16CE86}"/>
              </a:ext>
            </a:extLst>
          </p:cNvPr>
          <p:cNvSpPr>
            <a:spLocks noGrp="1"/>
          </p:cNvSpPr>
          <p:nvPr>
            <p:ph type="body" idx="1"/>
          </p:nvPr>
        </p:nvSpPr>
        <p:spPr/>
        <p:txBody>
          <a:bodyPr/>
          <a:lstStyle/>
          <a:p>
            <a:r>
              <a:rPr lang="en-IE" dirty="0"/>
              <a:t>Python environment for conducting research-oriented concatenative synthesis of signals. </a:t>
            </a:r>
          </a:p>
          <a:p>
            <a:r>
              <a:rPr lang="en-IE" dirty="0"/>
              <a:t>Encapsulates everything discussed in the thesis and these slides:</a:t>
            </a:r>
          </a:p>
          <a:p>
            <a:pPr marL="1031240" lvl="1" indent="-457200">
              <a:buFont typeface="+mj-lt"/>
              <a:buAutoNum type="alphaUcPeriod"/>
            </a:pPr>
            <a:r>
              <a:rPr lang="en-IE" b="1" dirty="0"/>
              <a:t>Segmentation</a:t>
            </a:r>
          </a:p>
          <a:p>
            <a:pPr lvl="2"/>
            <a:r>
              <a:rPr lang="en-IE" dirty="0"/>
              <a:t>None, </a:t>
            </a:r>
            <a:r>
              <a:rPr lang="en-IE" dirty="0" err="1"/>
              <a:t>framewise</a:t>
            </a:r>
            <a:r>
              <a:rPr lang="en-IE" dirty="0"/>
              <a:t> FFTs, onsets, beats</a:t>
            </a:r>
          </a:p>
          <a:p>
            <a:pPr marL="1031240" lvl="1" indent="-457200">
              <a:buFont typeface="+mj-lt"/>
              <a:buAutoNum type="alphaUcPeriod"/>
            </a:pPr>
            <a:r>
              <a:rPr lang="en-IE" b="1" dirty="0"/>
              <a:t>Feature Analysis</a:t>
            </a:r>
          </a:p>
          <a:p>
            <a:pPr lvl="2"/>
            <a:r>
              <a:rPr lang="en-IE" dirty="0"/>
              <a:t>*</a:t>
            </a:r>
            <a:r>
              <a:rPr lang="en-IE"/>
              <a:t>FCCs</a:t>
            </a:r>
            <a:r>
              <a:rPr lang="en-IE" dirty="0"/>
              <a:t>, spectral moments, loudness, f0, HPCPs</a:t>
            </a:r>
          </a:p>
          <a:p>
            <a:pPr marL="1031240" lvl="1" indent="-457200">
              <a:buFont typeface="+mj-lt"/>
              <a:buAutoNum type="alphaUcPeriod"/>
            </a:pPr>
            <a:r>
              <a:rPr lang="en-IE" b="1" dirty="0"/>
              <a:t>Unit Selection</a:t>
            </a:r>
          </a:p>
          <a:p>
            <a:pPr lvl="2"/>
            <a:r>
              <a:rPr lang="en-IE" dirty="0"/>
              <a:t>Brute force linear search, </a:t>
            </a:r>
            <a:r>
              <a:rPr lang="en-IE" dirty="0" err="1"/>
              <a:t>kDTree</a:t>
            </a:r>
            <a:r>
              <a:rPr lang="en-IE" dirty="0"/>
              <a:t>, Viterbi, k-best Viterbi decoding</a:t>
            </a:r>
          </a:p>
          <a:p>
            <a:endParaRPr lang="en-IE" dirty="0"/>
          </a:p>
          <a:p>
            <a:endParaRPr lang="en-IE" dirty="0"/>
          </a:p>
        </p:txBody>
      </p:sp>
      <p:sp>
        <p:nvSpPr>
          <p:cNvPr id="3" name="Title 2">
            <a:extLst>
              <a:ext uri="{FF2B5EF4-FFF2-40B4-BE49-F238E27FC236}">
                <a16:creationId xmlns:a16="http://schemas.microsoft.com/office/drawing/2014/main" id="{009FE9DC-436B-E645-9572-B6C39856B7D5}"/>
              </a:ext>
            </a:extLst>
          </p:cNvPr>
          <p:cNvSpPr>
            <a:spLocks noGrp="1"/>
          </p:cNvSpPr>
          <p:nvPr>
            <p:ph type="title"/>
          </p:nvPr>
        </p:nvSpPr>
        <p:spPr/>
        <p:txBody>
          <a:bodyPr/>
          <a:lstStyle/>
          <a:p>
            <a:r>
              <a:rPr lang="en-IE" dirty="0"/>
              <a:t>Contribution: The </a:t>
            </a:r>
            <a:r>
              <a:rPr lang="en-IE" dirty="0" err="1"/>
              <a:t>PyConcat</a:t>
            </a:r>
            <a:r>
              <a:rPr lang="en-IE" dirty="0"/>
              <a:t> Library*</a:t>
            </a:r>
          </a:p>
        </p:txBody>
      </p:sp>
      <p:sp>
        <p:nvSpPr>
          <p:cNvPr id="4" name="Slide Number Placeholder 3">
            <a:extLst>
              <a:ext uri="{FF2B5EF4-FFF2-40B4-BE49-F238E27FC236}">
                <a16:creationId xmlns:a16="http://schemas.microsoft.com/office/drawing/2014/main" id="{3F2BD19E-EB7E-A94F-8290-087E8086836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64</a:t>
            </a:fld>
            <a:endParaRPr lang="en-US"/>
          </a:p>
        </p:txBody>
      </p:sp>
      <p:sp>
        <p:nvSpPr>
          <p:cNvPr id="5" name="Rectangle 4">
            <a:extLst>
              <a:ext uri="{FF2B5EF4-FFF2-40B4-BE49-F238E27FC236}">
                <a16:creationId xmlns:a16="http://schemas.microsoft.com/office/drawing/2014/main" id="{BAC6B386-CF84-4D4B-A570-877BB0DFFC08}"/>
              </a:ext>
            </a:extLst>
          </p:cNvPr>
          <p:cNvSpPr/>
          <p:nvPr/>
        </p:nvSpPr>
        <p:spPr>
          <a:xfrm>
            <a:off x="4958540" y="6300514"/>
            <a:ext cx="3515963" cy="338554"/>
          </a:xfrm>
          <a:prstGeom prst="rect">
            <a:avLst/>
          </a:prstGeom>
        </p:spPr>
        <p:txBody>
          <a:bodyPr wrap="none">
            <a:spAutoFit/>
          </a:bodyPr>
          <a:lstStyle/>
          <a:p>
            <a:pPr lvl="0"/>
            <a:r>
              <a:rPr lang="en-IE" sz="1600" dirty="0">
                <a:hlinkClick r:id="rId2"/>
              </a:rPr>
              <a:t>*https://github.com/carthach/PyConcat</a:t>
            </a:r>
            <a:endParaRPr lang="en-IE" sz="1600" dirty="0"/>
          </a:p>
        </p:txBody>
      </p:sp>
    </p:spTree>
    <p:extLst>
      <p:ext uri="{BB962C8B-B14F-4D97-AF65-F5344CB8AC3E}">
        <p14:creationId xmlns:p14="http://schemas.microsoft.com/office/powerpoint/2010/main" val="3506764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0E743-0AD9-8942-A2AD-C5C0715E526B}"/>
              </a:ext>
            </a:extLst>
          </p:cNvPr>
          <p:cNvPicPr>
            <a:picLocks noChangeAspect="1"/>
          </p:cNvPicPr>
          <p:nvPr/>
        </p:nvPicPr>
        <p:blipFill>
          <a:blip r:embed="rId2"/>
          <a:stretch>
            <a:fillRect/>
          </a:stretch>
        </p:blipFill>
        <p:spPr>
          <a:xfrm>
            <a:off x="1221159" y="289933"/>
            <a:ext cx="6746757" cy="5622298"/>
          </a:xfrm>
          <a:prstGeom prst="rect">
            <a:avLst/>
          </a:prstGeom>
        </p:spPr>
      </p:pic>
      <p:sp>
        <p:nvSpPr>
          <p:cNvPr id="4" name="Slide Number Placeholder 3">
            <a:extLst>
              <a:ext uri="{FF2B5EF4-FFF2-40B4-BE49-F238E27FC236}">
                <a16:creationId xmlns:a16="http://schemas.microsoft.com/office/drawing/2014/main" id="{FBD5ACDD-C482-F545-ABD5-B81C4723D05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65</a:t>
            </a:fld>
            <a:endParaRPr lang="en-US"/>
          </a:p>
        </p:txBody>
      </p:sp>
    </p:spTree>
    <p:extLst>
      <p:ext uri="{BB962C8B-B14F-4D97-AF65-F5344CB8AC3E}">
        <p14:creationId xmlns:p14="http://schemas.microsoft.com/office/powerpoint/2010/main" val="3748112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3881DB-8FBF-B448-91C2-9F5B47188BD3}"/>
              </a:ext>
            </a:extLst>
          </p:cNvPr>
          <p:cNvSpPr>
            <a:spLocks noGrp="1"/>
          </p:cNvSpPr>
          <p:nvPr>
            <p:ph type="body" idx="1"/>
          </p:nvPr>
        </p:nvSpPr>
        <p:spPr/>
        <p:txBody>
          <a:bodyPr/>
          <a:lstStyle/>
          <a:p>
            <a:r>
              <a:rPr lang="en-IE" dirty="0"/>
              <a:t>List Decoding methods are still very </a:t>
            </a:r>
            <a:r>
              <a:rPr lang="en-IE" b="1" dirty="0"/>
              <a:t>prototypical</a:t>
            </a:r>
            <a:r>
              <a:rPr lang="en-IE" dirty="0"/>
              <a:t>.</a:t>
            </a:r>
          </a:p>
          <a:p>
            <a:r>
              <a:rPr lang="en-IE" dirty="0"/>
              <a:t>Large-scale evaluation is a </a:t>
            </a:r>
            <a:r>
              <a:rPr lang="en-IE" b="1" dirty="0"/>
              <a:t>challenge</a:t>
            </a:r>
          </a:p>
          <a:p>
            <a:r>
              <a:rPr lang="en-IE" dirty="0"/>
              <a:t>In (</a:t>
            </a:r>
            <a:r>
              <a:rPr lang="en-IE" dirty="0" err="1"/>
              <a:t>Ó</a:t>
            </a:r>
            <a:r>
              <a:rPr lang="en-IE" dirty="0"/>
              <a:t> Nuanáin, 2017) we do perform some simple analysis:</a:t>
            </a:r>
          </a:p>
          <a:p>
            <a:pPr lvl="1"/>
            <a:r>
              <a:rPr lang="en-IE" b="1" dirty="0"/>
              <a:t>Equivalency</a:t>
            </a:r>
            <a:r>
              <a:rPr lang="en-IE" dirty="0"/>
              <a:t>: do they output the same </a:t>
            </a:r>
            <a:r>
              <a:rPr lang="en-IE" i="1" dirty="0"/>
              <a:t>k</a:t>
            </a:r>
            <a:r>
              <a:rPr lang="en-IE" dirty="0"/>
              <a:t>=1 as regular Viterbi, are other </a:t>
            </a:r>
            <a:r>
              <a:rPr lang="en-IE" i="1" dirty="0" err="1"/>
              <a:t>k</a:t>
            </a:r>
            <a:r>
              <a:rPr lang="en-IE" dirty="0" err="1"/>
              <a:t>s</a:t>
            </a:r>
            <a:r>
              <a:rPr lang="en-IE" dirty="0"/>
              <a:t> similar?</a:t>
            </a:r>
          </a:p>
          <a:p>
            <a:pPr lvl="1"/>
            <a:r>
              <a:rPr lang="en-IE" b="1" dirty="0"/>
              <a:t>Performance: </a:t>
            </a:r>
            <a:r>
              <a:rPr lang="en-IE" dirty="0"/>
              <a:t>how are running times</a:t>
            </a:r>
          </a:p>
          <a:p>
            <a:pPr lvl="1"/>
            <a:r>
              <a:rPr lang="en-IE" b="1" dirty="0"/>
              <a:t>Feature Preservation: </a:t>
            </a:r>
            <a:r>
              <a:rPr lang="en-IE" dirty="0"/>
              <a:t>how do target and sequences compared concentrating on particular features</a:t>
            </a:r>
          </a:p>
          <a:p>
            <a:pPr lvl="1"/>
            <a:r>
              <a:rPr lang="en-IE" b="1" dirty="0"/>
              <a:t>Timbre: </a:t>
            </a:r>
            <a:r>
              <a:rPr lang="en-IE" dirty="0"/>
              <a:t>are overall </a:t>
            </a:r>
            <a:r>
              <a:rPr lang="en-IE" dirty="0" err="1"/>
              <a:t>timbral</a:t>
            </a:r>
            <a:r>
              <a:rPr lang="en-IE" dirty="0"/>
              <a:t> profiles similar</a:t>
            </a:r>
          </a:p>
        </p:txBody>
      </p:sp>
      <p:sp>
        <p:nvSpPr>
          <p:cNvPr id="3" name="Title 2">
            <a:extLst>
              <a:ext uri="{FF2B5EF4-FFF2-40B4-BE49-F238E27FC236}">
                <a16:creationId xmlns:a16="http://schemas.microsoft.com/office/drawing/2014/main" id="{F8B12C02-84CA-2D4D-9B74-47698F29D12B}"/>
              </a:ext>
            </a:extLst>
          </p:cNvPr>
          <p:cNvSpPr>
            <a:spLocks noGrp="1"/>
          </p:cNvSpPr>
          <p:nvPr>
            <p:ph type="title"/>
          </p:nvPr>
        </p:nvSpPr>
        <p:spPr>
          <a:xfrm>
            <a:off x="457201" y="513991"/>
            <a:ext cx="8229600" cy="780685"/>
          </a:xfrm>
        </p:spPr>
        <p:txBody>
          <a:bodyPr/>
          <a:lstStyle/>
          <a:p>
            <a:r>
              <a:rPr lang="en-IE" dirty="0"/>
              <a:t>Experiments</a:t>
            </a:r>
          </a:p>
        </p:txBody>
      </p:sp>
      <p:sp>
        <p:nvSpPr>
          <p:cNvPr id="4" name="Slide Number Placeholder 3">
            <a:extLst>
              <a:ext uri="{FF2B5EF4-FFF2-40B4-BE49-F238E27FC236}">
                <a16:creationId xmlns:a16="http://schemas.microsoft.com/office/drawing/2014/main" id="{EFF4A122-F62B-8340-B102-AFB0CF66C52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66</a:t>
            </a:fld>
            <a:endParaRPr lang="en-US"/>
          </a:p>
        </p:txBody>
      </p:sp>
    </p:spTree>
    <p:extLst>
      <p:ext uri="{BB962C8B-B14F-4D97-AF65-F5344CB8AC3E}">
        <p14:creationId xmlns:p14="http://schemas.microsoft.com/office/powerpoint/2010/main" val="3218624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2CCF1F-2D7C-6841-824B-DCEDCBE5F8AF}"/>
              </a:ext>
            </a:extLst>
          </p:cNvPr>
          <p:cNvSpPr>
            <a:spLocks noGrp="1"/>
          </p:cNvSpPr>
          <p:nvPr>
            <p:ph type="title"/>
          </p:nvPr>
        </p:nvSpPr>
        <p:spPr/>
        <p:txBody>
          <a:bodyPr/>
          <a:lstStyle/>
          <a:p>
            <a:r>
              <a:rPr lang="en-IE" dirty="0"/>
              <a:t>Experiments - Equivalency</a:t>
            </a:r>
          </a:p>
        </p:txBody>
      </p:sp>
      <p:sp>
        <p:nvSpPr>
          <p:cNvPr id="4" name="Slide Number Placeholder 3">
            <a:extLst>
              <a:ext uri="{FF2B5EF4-FFF2-40B4-BE49-F238E27FC236}">
                <a16:creationId xmlns:a16="http://schemas.microsoft.com/office/drawing/2014/main" id="{556503EA-E4B4-924F-8B47-7E4D44875F6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67</a:t>
            </a:fld>
            <a:endParaRPr lang="en-US"/>
          </a:p>
        </p:txBody>
      </p:sp>
      <p:pic>
        <p:nvPicPr>
          <p:cNvPr id="6" name="Picture 5">
            <a:extLst>
              <a:ext uri="{FF2B5EF4-FFF2-40B4-BE49-F238E27FC236}">
                <a16:creationId xmlns:a16="http://schemas.microsoft.com/office/drawing/2014/main" id="{47A72425-64FB-9A4C-BBB4-55F00BEC2EC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655" t="9733" r="3966" b="2737"/>
          <a:stretch/>
        </p:blipFill>
        <p:spPr>
          <a:xfrm>
            <a:off x="1338146" y="1758903"/>
            <a:ext cx="6166624" cy="4262756"/>
          </a:xfrm>
          <a:prstGeom prst="rect">
            <a:avLst/>
          </a:prstGeom>
        </p:spPr>
      </p:pic>
      <p:sp>
        <p:nvSpPr>
          <p:cNvPr id="2" name="TextBox 1">
            <a:extLst>
              <a:ext uri="{FF2B5EF4-FFF2-40B4-BE49-F238E27FC236}">
                <a16:creationId xmlns:a16="http://schemas.microsoft.com/office/drawing/2014/main" id="{238F1D1E-C0CF-6044-B0D8-327AA4A34ABD}"/>
              </a:ext>
            </a:extLst>
          </p:cNvPr>
          <p:cNvSpPr txBox="1"/>
          <p:nvPr/>
        </p:nvSpPr>
        <p:spPr>
          <a:xfrm>
            <a:off x="7504770" y="2181901"/>
            <a:ext cx="1577548" cy="369332"/>
          </a:xfrm>
          <a:prstGeom prst="rect">
            <a:avLst/>
          </a:prstGeom>
          <a:noFill/>
        </p:spPr>
        <p:txBody>
          <a:bodyPr wrap="none" rtlCol="0">
            <a:spAutoFit/>
          </a:bodyPr>
          <a:lstStyle/>
          <a:p>
            <a:r>
              <a:rPr lang="en-IE" dirty="0"/>
              <a:t>Regular Viterbi</a:t>
            </a:r>
          </a:p>
        </p:txBody>
      </p:sp>
      <p:sp>
        <p:nvSpPr>
          <p:cNvPr id="7" name="TextBox 6">
            <a:extLst>
              <a:ext uri="{FF2B5EF4-FFF2-40B4-BE49-F238E27FC236}">
                <a16:creationId xmlns:a16="http://schemas.microsoft.com/office/drawing/2014/main" id="{FB293A8B-C4AC-5849-8575-2C9C6A6E7FA9}"/>
              </a:ext>
            </a:extLst>
          </p:cNvPr>
          <p:cNvSpPr txBox="1"/>
          <p:nvPr/>
        </p:nvSpPr>
        <p:spPr>
          <a:xfrm>
            <a:off x="7504770" y="3503237"/>
            <a:ext cx="869084" cy="369332"/>
          </a:xfrm>
          <a:prstGeom prst="rect">
            <a:avLst/>
          </a:prstGeom>
          <a:noFill/>
        </p:spPr>
        <p:txBody>
          <a:bodyPr wrap="none" rtlCol="0">
            <a:spAutoFit/>
          </a:bodyPr>
          <a:lstStyle/>
          <a:p>
            <a:r>
              <a:rPr lang="en-IE" dirty="0"/>
              <a:t>Parallel</a:t>
            </a:r>
          </a:p>
        </p:txBody>
      </p:sp>
      <p:sp>
        <p:nvSpPr>
          <p:cNvPr id="8" name="TextBox 7">
            <a:extLst>
              <a:ext uri="{FF2B5EF4-FFF2-40B4-BE49-F238E27FC236}">
                <a16:creationId xmlns:a16="http://schemas.microsoft.com/office/drawing/2014/main" id="{98A3B83D-5471-DB48-87A3-9F06EB9AC8CD}"/>
              </a:ext>
            </a:extLst>
          </p:cNvPr>
          <p:cNvSpPr txBox="1"/>
          <p:nvPr/>
        </p:nvSpPr>
        <p:spPr>
          <a:xfrm>
            <a:off x="7498919" y="4793377"/>
            <a:ext cx="760208" cy="369332"/>
          </a:xfrm>
          <a:prstGeom prst="rect">
            <a:avLst/>
          </a:prstGeom>
          <a:noFill/>
        </p:spPr>
        <p:txBody>
          <a:bodyPr wrap="none" rtlCol="0">
            <a:spAutoFit/>
          </a:bodyPr>
          <a:lstStyle/>
          <a:p>
            <a:r>
              <a:rPr lang="en-IE" dirty="0"/>
              <a:t>Graph</a:t>
            </a:r>
          </a:p>
        </p:txBody>
      </p:sp>
      <p:sp>
        <p:nvSpPr>
          <p:cNvPr id="9" name="Text Placeholder 1">
            <a:extLst>
              <a:ext uri="{FF2B5EF4-FFF2-40B4-BE49-F238E27FC236}">
                <a16:creationId xmlns:a16="http://schemas.microsoft.com/office/drawing/2014/main" id="{A778F23D-492D-3E44-9F53-A15BE76243C7}"/>
              </a:ext>
            </a:extLst>
          </p:cNvPr>
          <p:cNvSpPr>
            <a:spLocks noGrp="1"/>
          </p:cNvSpPr>
          <p:nvPr>
            <p:ph type="body" idx="1"/>
          </p:nvPr>
        </p:nvSpPr>
        <p:spPr>
          <a:xfrm>
            <a:off x="457199" y="1123888"/>
            <a:ext cx="8229601" cy="4439350"/>
          </a:xfrm>
        </p:spPr>
        <p:txBody>
          <a:bodyPr/>
          <a:lstStyle/>
          <a:p>
            <a:r>
              <a:rPr lang="en-IE" dirty="0" err="1"/>
              <a:t>Resynthesise</a:t>
            </a:r>
            <a:r>
              <a:rPr lang="en-IE" dirty="0"/>
              <a:t> 8 notes of a piano scale with itself</a:t>
            </a:r>
          </a:p>
        </p:txBody>
      </p:sp>
    </p:spTree>
    <p:extLst>
      <p:ext uri="{BB962C8B-B14F-4D97-AF65-F5344CB8AC3E}">
        <p14:creationId xmlns:p14="http://schemas.microsoft.com/office/powerpoint/2010/main" val="34311467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2CCF1F-2D7C-6841-824B-DCEDCBE5F8AF}"/>
              </a:ext>
            </a:extLst>
          </p:cNvPr>
          <p:cNvSpPr>
            <a:spLocks noGrp="1"/>
          </p:cNvSpPr>
          <p:nvPr>
            <p:ph type="title"/>
          </p:nvPr>
        </p:nvSpPr>
        <p:spPr/>
        <p:txBody>
          <a:bodyPr/>
          <a:lstStyle/>
          <a:p>
            <a:r>
              <a:rPr lang="en-IE" dirty="0"/>
              <a:t>Experiments – Running Time</a:t>
            </a:r>
          </a:p>
        </p:txBody>
      </p:sp>
      <p:sp>
        <p:nvSpPr>
          <p:cNvPr id="4" name="Slide Number Placeholder 3">
            <a:extLst>
              <a:ext uri="{FF2B5EF4-FFF2-40B4-BE49-F238E27FC236}">
                <a16:creationId xmlns:a16="http://schemas.microsoft.com/office/drawing/2014/main" id="{556503EA-E4B4-924F-8B47-7E4D44875F6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68</a:t>
            </a:fld>
            <a:endParaRPr lang="en-US"/>
          </a:p>
        </p:txBody>
      </p:sp>
      <p:pic>
        <p:nvPicPr>
          <p:cNvPr id="5" name="Picture 4">
            <a:extLst>
              <a:ext uri="{FF2B5EF4-FFF2-40B4-BE49-F238E27FC236}">
                <a16:creationId xmlns:a16="http://schemas.microsoft.com/office/drawing/2014/main" id="{563125E8-3754-D24A-9D9C-FE8919AA363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3882" t="9950" r="6899" b="-1"/>
          <a:stretch/>
        </p:blipFill>
        <p:spPr>
          <a:xfrm>
            <a:off x="1615518" y="1755441"/>
            <a:ext cx="6112279" cy="4241434"/>
          </a:xfrm>
          <a:prstGeom prst="rect">
            <a:avLst/>
          </a:prstGeom>
        </p:spPr>
      </p:pic>
      <p:sp>
        <p:nvSpPr>
          <p:cNvPr id="6" name="Text Placeholder 1">
            <a:extLst>
              <a:ext uri="{FF2B5EF4-FFF2-40B4-BE49-F238E27FC236}">
                <a16:creationId xmlns:a16="http://schemas.microsoft.com/office/drawing/2014/main" id="{B1078EA3-9135-D047-A42D-B82EB9640A7C}"/>
              </a:ext>
            </a:extLst>
          </p:cNvPr>
          <p:cNvSpPr>
            <a:spLocks noGrp="1"/>
          </p:cNvSpPr>
          <p:nvPr>
            <p:ph type="body" idx="1"/>
          </p:nvPr>
        </p:nvSpPr>
        <p:spPr>
          <a:xfrm>
            <a:off x="457199" y="1267170"/>
            <a:ext cx="8229601" cy="4439350"/>
          </a:xfrm>
        </p:spPr>
        <p:txBody>
          <a:bodyPr/>
          <a:lstStyle/>
          <a:p>
            <a:r>
              <a:rPr lang="en-IE" dirty="0"/>
              <a:t>Our Parallel Decoder is faster than </a:t>
            </a:r>
            <a:r>
              <a:rPr lang="en-IE" dirty="0" err="1"/>
              <a:t>NetworkX’s</a:t>
            </a:r>
            <a:r>
              <a:rPr lang="en-IE" dirty="0"/>
              <a:t> shortest paths</a:t>
            </a:r>
          </a:p>
        </p:txBody>
      </p:sp>
    </p:spTree>
    <p:extLst>
      <p:ext uri="{BB962C8B-B14F-4D97-AF65-F5344CB8AC3E}">
        <p14:creationId xmlns:p14="http://schemas.microsoft.com/office/powerpoint/2010/main" val="1476838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2CCF1F-2D7C-6841-824B-DCEDCBE5F8AF}"/>
              </a:ext>
            </a:extLst>
          </p:cNvPr>
          <p:cNvSpPr>
            <a:spLocks noGrp="1"/>
          </p:cNvSpPr>
          <p:nvPr>
            <p:ph type="title"/>
          </p:nvPr>
        </p:nvSpPr>
        <p:spPr/>
        <p:txBody>
          <a:bodyPr/>
          <a:lstStyle/>
          <a:p>
            <a:r>
              <a:rPr lang="en-IE" dirty="0"/>
              <a:t>Experiments – Fundamental Frequency (Parallel)</a:t>
            </a:r>
          </a:p>
        </p:txBody>
      </p:sp>
      <p:sp>
        <p:nvSpPr>
          <p:cNvPr id="4" name="Slide Number Placeholder 3">
            <a:extLst>
              <a:ext uri="{FF2B5EF4-FFF2-40B4-BE49-F238E27FC236}">
                <a16:creationId xmlns:a16="http://schemas.microsoft.com/office/drawing/2014/main" id="{556503EA-E4B4-924F-8B47-7E4D44875F6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69</a:t>
            </a:fld>
            <a:endParaRPr lang="en-US"/>
          </a:p>
        </p:txBody>
      </p:sp>
      <p:pic>
        <p:nvPicPr>
          <p:cNvPr id="5" name="Picture 4">
            <a:extLst>
              <a:ext uri="{FF2B5EF4-FFF2-40B4-BE49-F238E27FC236}">
                <a16:creationId xmlns:a16="http://schemas.microsoft.com/office/drawing/2014/main" id="{D1EAC5FF-FED8-A24B-B790-91ED59921AF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23437" y="1963540"/>
            <a:ext cx="5659032" cy="4060241"/>
          </a:xfrm>
          <a:prstGeom prst="rect">
            <a:avLst/>
          </a:prstGeom>
        </p:spPr>
      </p:pic>
      <p:sp>
        <p:nvSpPr>
          <p:cNvPr id="6" name="Text Placeholder 1">
            <a:extLst>
              <a:ext uri="{FF2B5EF4-FFF2-40B4-BE49-F238E27FC236}">
                <a16:creationId xmlns:a16="http://schemas.microsoft.com/office/drawing/2014/main" id="{C794ED5D-2E98-7B46-966C-5984B3AF7B10}"/>
              </a:ext>
            </a:extLst>
          </p:cNvPr>
          <p:cNvSpPr>
            <a:spLocks noGrp="1"/>
          </p:cNvSpPr>
          <p:nvPr>
            <p:ph type="body" idx="1"/>
          </p:nvPr>
        </p:nvSpPr>
        <p:spPr>
          <a:xfrm>
            <a:off x="457199" y="1267170"/>
            <a:ext cx="8229601" cy="4439350"/>
          </a:xfrm>
        </p:spPr>
        <p:txBody>
          <a:bodyPr/>
          <a:lstStyle/>
          <a:p>
            <a:r>
              <a:rPr lang="en-IE" dirty="0" err="1"/>
              <a:t>Resynthesising</a:t>
            </a:r>
            <a:r>
              <a:rPr lang="en-IE" dirty="0"/>
              <a:t> piano scale target with </a:t>
            </a:r>
            <a:r>
              <a:rPr lang="en-IE" dirty="0" err="1"/>
              <a:t>Philharmonia</a:t>
            </a:r>
            <a:endParaRPr lang="en-IE" dirty="0"/>
          </a:p>
        </p:txBody>
      </p:sp>
    </p:spTree>
    <p:extLst>
      <p:ext uri="{BB962C8B-B14F-4D97-AF65-F5344CB8AC3E}">
        <p14:creationId xmlns:p14="http://schemas.microsoft.com/office/powerpoint/2010/main" val="689743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IE" noProof="0" dirty="0"/>
              <a:t>Overview</a:t>
            </a:r>
          </a:p>
        </p:txBody>
      </p:sp>
      <p:grpSp>
        <p:nvGrpSpPr>
          <p:cNvPr id="4" name="Group 3">
            <a:extLst>
              <a:ext uri="{FF2B5EF4-FFF2-40B4-BE49-F238E27FC236}">
                <a16:creationId xmlns:a16="http://schemas.microsoft.com/office/drawing/2014/main" id="{B674908B-09F6-E642-AE23-B98881D644EE}"/>
              </a:ext>
            </a:extLst>
          </p:cNvPr>
          <p:cNvGrpSpPr/>
          <p:nvPr/>
        </p:nvGrpSpPr>
        <p:grpSpPr>
          <a:xfrm>
            <a:off x="1289216" y="4045970"/>
            <a:ext cx="6293019" cy="466988"/>
            <a:chOff x="1219789" y="4269246"/>
            <a:chExt cx="6293019" cy="466988"/>
          </a:xfrm>
        </p:grpSpPr>
        <p:cxnSp>
          <p:nvCxnSpPr>
            <p:cNvPr id="17" name="Straight Connector 16">
              <a:extLst>
                <a:ext uri="{FF2B5EF4-FFF2-40B4-BE49-F238E27FC236}">
                  <a16:creationId xmlns:a16="http://schemas.microsoft.com/office/drawing/2014/main" id="{883027D3-59E2-624B-9AB9-15DD92E2C1B6}"/>
                </a:ext>
              </a:extLst>
            </p:cNvPr>
            <p:cNvCxnSpPr>
              <a:cxnSpLocks/>
              <a:endCxn id="13" idx="6"/>
            </p:cNvCxnSpPr>
            <p:nvPr/>
          </p:nvCxnSpPr>
          <p:spPr>
            <a:xfrm>
              <a:off x="1506075" y="4493447"/>
              <a:ext cx="6006733" cy="16756"/>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D7B5CBDC-4F28-FA46-8BDC-EDA4E822D16C}"/>
                </a:ext>
              </a:extLst>
            </p:cNvPr>
            <p:cNvSpPr/>
            <p:nvPr/>
          </p:nvSpPr>
          <p:spPr>
            <a:xfrm>
              <a:off x="1219789" y="4269246"/>
              <a:ext cx="452062" cy="452062"/>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IE" dirty="0"/>
                <a:t>1</a:t>
              </a:r>
            </a:p>
          </p:txBody>
        </p:sp>
        <p:sp>
          <p:nvSpPr>
            <p:cNvPr id="11" name="Oval 10">
              <a:extLst>
                <a:ext uri="{FF2B5EF4-FFF2-40B4-BE49-F238E27FC236}">
                  <a16:creationId xmlns:a16="http://schemas.microsoft.com/office/drawing/2014/main" id="{C1646E95-7A08-9E4F-9DFF-973637AB9B67}"/>
                </a:ext>
              </a:extLst>
            </p:cNvPr>
            <p:cNvSpPr/>
            <p:nvPr/>
          </p:nvSpPr>
          <p:spPr>
            <a:xfrm>
              <a:off x="3983665" y="4269246"/>
              <a:ext cx="452062" cy="452062"/>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2</a:t>
              </a:r>
            </a:p>
          </p:txBody>
        </p:sp>
        <p:sp>
          <p:nvSpPr>
            <p:cNvPr id="13" name="Oval 12">
              <a:extLst>
                <a:ext uri="{FF2B5EF4-FFF2-40B4-BE49-F238E27FC236}">
                  <a16:creationId xmlns:a16="http://schemas.microsoft.com/office/drawing/2014/main" id="{80A2A8BE-3F66-964A-BBE4-07C8121E2B19}"/>
                </a:ext>
              </a:extLst>
            </p:cNvPr>
            <p:cNvSpPr/>
            <p:nvPr/>
          </p:nvSpPr>
          <p:spPr>
            <a:xfrm>
              <a:off x="7060746" y="4284172"/>
              <a:ext cx="452062" cy="452062"/>
            </a:xfrm>
            <a:prstGeom prst="ellips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3</a:t>
              </a:r>
            </a:p>
          </p:txBody>
        </p:sp>
      </p:grpSp>
      <p:sp>
        <p:nvSpPr>
          <p:cNvPr id="15" name="TextBox 14">
            <a:extLst>
              <a:ext uri="{FF2B5EF4-FFF2-40B4-BE49-F238E27FC236}">
                <a16:creationId xmlns:a16="http://schemas.microsoft.com/office/drawing/2014/main" id="{AA6C41EE-4316-294F-8504-DC61C6D6F37D}"/>
              </a:ext>
            </a:extLst>
          </p:cNvPr>
          <p:cNvSpPr txBox="1"/>
          <p:nvPr/>
        </p:nvSpPr>
        <p:spPr>
          <a:xfrm>
            <a:off x="242446" y="3240973"/>
            <a:ext cx="2406749" cy="400110"/>
          </a:xfrm>
          <a:prstGeom prst="rect">
            <a:avLst/>
          </a:prstGeom>
          <a:noFill/>
        </p:spPr>
        <p:txBody>
          <a:bodyPr wrap="none" rtlCol="0">
            <a:spAutoFit/>
          </a:bodyPr>
          <a:lstStyle/>
          <a:p>
            <a:pPr algn="ctr"/>
            <a:r>
              <a:rPr lang="en-IE" sz="2000" b="1" dirty="0"/>
              <a:t>Motivations/Context</a:t>
            </a:r>
          </a:p>
        </p:txBody>
      </p:sp>
      <p:sp>
        <p:nvSpPr>
          <p:cNvPr id="20" name="TextBox 19">
            <a:extLst>
              <a:ext uri="{FF2B5EF4-FFF2-40B4-BE49-F238E27FC236}">
                <a16:creationId xmlns:a16="http://schemas.microsoft.com/office/drawing/2014/main" id="{B5BC8623-93B7-9E46-91B4-8DC4FF445DE5}"/>
              </a:ext>
            </a:extLst>
          </p:cNvPr>
          <p:cNvSpPr txBox="1"/>
          <p:nvPr/>
        </p:nvSpPr>
        <p:spPr>
          <a:xfrm>
            <a:off x="3398756" y="3206021"/>
            <a:ext cx="2073941" cy="707886"/>
          </a:xfrm>
          <a:prstGeom prst="rect">
            <a:avLst/>
          </a:prstGeom>
          <a:noFill/>
        </p:spPr>
        <p:txBody>
          <a:bodyPr wrap="square" rtlCol="0">
            <a:spAutoFit/>
          </a:bodyPr>
          <a:lstStyle/>
          <a:p>
            <a:pPr algn="ctr"/>
            <a:r>
              <a:rPr lang="en-IE" sz="2000" b="1" dirty="0"/>
              <a:t>Symbolic Rhythm </a:t>
            </a:r>
          </a:p>
          <a:p>
            <a:pPr algn="ctr"/>
            <a:r>
              <a:rPr lang="en-IE" sz="2000" b="1" dirty="0"/>
              <a:t>Generation</a:t>
            </a:r>
          </a:p>
        </p:txBody>
      </p:sp>
      <p:sp>
        <p:nvSpPr>
          <p:cNvPr id="21" name="TextBox 20">
            <a:extLst>
              <a:ext uri="{FF2B5EF4-FFF2-40B4-BE49-F238E27FC236}">
                <a16:creationId xmlns:a16="http://schemas.microsoft.com/office/drawing/2014/main" id="{09666C69-7B7F-9F43-B3A9-20EA4E6CFD0B}"/>
              </a:ext>
            </a:extLst>
          </p:cNvPr>
          <p:cNvSpPr txBox="1"/>
          <p:nvPr/>
        </p:nvSpPr>
        <p:spPr>
          <a:xfrm>
            <a:off x="5869753" y="3217790"/>
            <a:ext cx="2760564" cy="707886"/>
          </a:xfrm>
          <a:prstGeom prst="rect">
            <a:avLst/>
          </a:prstGeom>
          <a:noFill/>
        </p:spPr>
        <p:txBody>
          <a:bodyPr wrap="none" rtlCol="0">
            <a:spAutoFit/>
          </a:bodyPr>
          <a:lstStyle/>
          <a:p>
            <a:pPr algn="ctr"/>
            <a:r>
              <a:rPr lang="en-IE" sz="2000" b="1" dirty="0"/>
              <a:t>Exploring </a:t>
            </a:r>
          </a:p>
          <a:p>
            <a:pPr algn="ctr"/>
            <a:r>
              <a:rPr lang="en-IE" sz="2000" b="1" dirty="0"/>
              <a:t>Concatenative Synthesis</a:t>
            </a:r>
          </a:p>
        </p:txBody>
      </p:sp>
      <p:pic>
        <p:nvPicPr>
          <p:cNvPr id="24" name="Picture 23">
            <a:extLst>
              <a:ext uri="{FF2B5EF4-FFF2-40B4-BE49-F238E27FC236}">
                <a16:creationId xmlns:a16="http://schemas.microsoft.com/office/drawing/2014/main" id="{4E907EFC-DE7C-2648-9D5F-7532520AB3A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8209" y="1343048"/>
            <a:ext cx="1201250" cy="1697901"/>
          </a:xfrm>
          <a:prstGeom prst="rect">
            <a:avLst/>
          </a:prstGeom>
        </p:spPr>
      </p:pic>
      <p:pic>
        <p:nvPicPr>
          <p:cNvPr id="26" name="Picture 25">
            <a:extLst>
              <a:ext uri="{FF2B5EF4-FFF2-40B4-BE49-F238E27FC236}">
                <a16:creationId xmlns:a16="http://schemas.microsoft.com/office/drawing/2014/main" id="{711F8061-E310-504E-9194-49D484F3C31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28171" y="1362145"/>
            <a:ext cx="1141915" cy="1614035"/>
          </a:xfrm>
          <a:prstGeom prst="rect">
            <a:avLst/>
          </a:prstGeom>
        </p:spPr>
      </p:pic>
      <p:pic>
        <p:nvPicPr>
          <p:cNvPr id="28" name="Picture 27">
            <a:extLst>
              <a:ext uri="{FF2B5EF4-FFF2-40B4-BE49-F238E27FC236}">
                <a16:creationId xmlns:a16="http://schemas.microsoft.com/office/drawing/2014/main" id="{E3A9B576-BA9B-7A4F-8971-AF89B20C7BB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4090" y="1213697"/>
            <a:ext cx="1431870" cy="2027276"/>
          </a:xfrm>
          <a:prstGeom prst="rect">
            <a:avLst/>
          </a:prstGeom>
        </p:spPr>
      </p:pic>
      <p:pic>
        <p:nvPicPr>
          <p:cNvPr id="29" name="Picture 28">
            <a:extLst>
              <a:ext uri="{FF2B5EF4-FFF2-40B4-BE49-F238E27FC236}">
                <a16:creationId xmlns:a16="http://schemas.microsoft.com/office/drawing/2014/main" id="{B121292E-DD8D-ED47-AFFF-2A80367D0AF8}"/>
              </a:ext>
            </a:extLst>
          </p:cNvPr>
          <p:cNvPicPr>
            <a:picLocks noChangeAspect="1"/>
          </p:cNvPicPr>
          <p:nvPr/>
        </p:nvPicPr>
        <p:blipFill>
          <a:blip r:embed="rId5"/>
          <a:stretch>
            <a:fillRect/>
          </a:stretch>
        </p:blipFill>
        <p:spPr>
          <a:xfrm>
            <a:off x="7370165" y="1459328"/>
            <a:ext cx="1007216" cy="1527282"/>
          </a:xfrm>
          <a:prstGeom prst="rect">
            <a:avLst/>
          </a:prstGeom>
        </p:spPr>
      </p:pic>
      <p:pic>
        <p:nvPicPr>
          <p:cNvPr id="31" name="Picture 30">
            <a:extLst>
              <a:ext uri="{FF2B5EF4-FFF2-40B4-BE49-F238E27FC236}">
                <a16:creationId xmlns:a16="http://schemas.microsoft.com/office/drawing/2014/main" id="{3E18DF89-EE99-F845-B2EA-CFB2087103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55606" y="1400778"/>
            <a:ext cx="1147664" cy="1536770"/>
          </a:xfrm>
          <a:prstGeom prst="rect">
            <a:avLst/>
          </a:prstGeom>
        </p:spPr>
      </p:pic>
      <p:sp>
        <p:nvSpPr>
          <p:cNvPr id="33" name="TextBox 32">
            <a:extLst>
              <a:ext uri="{FF2B5EF4-FFF2-40B4-BE49-F238E27FC236}">
                <a16:creationId xmlns:a16="http://schemas.microsoft.com/office/drawing/2014/main" id="{364234A6-EE6B-D945-9108-90C600E97F4F}"/>
              </a:ext>
            </a:extLst>
          </p:cNvPr>
          <p:cNvSpPr txBox="1"/>
          <p:nvPr/>
        </p:nvSpPr>
        <p:spPr>
          <a:xfrm>
            <a:off x="242446" y="4599069"/>
            <a:ext cx="2652777" cy="1200329"/>
          </a:xfrm>
          <a:prstGeom prst="rect">
            <a:avLst/>
          </a:prstGeom>
          <a:noFill/>
        </p:spPr>
        <p:txBody>
          <a:bodyPr wrap="none" rtlCol="0">
            <a:spAutoFit/>
          </a:bodyPr>
          <a:lstStyle/>
          <a:p>
            <a:pPr marL="285750" indent="-285750">
              <a:buFont typeface="Arial" panose="020B0604020202020204" pitchFamily="34" charset="0"/>
              <a:buChar char="•"/>
            </a:pPr>
            <a:r>
              <a:rPr lang="en-IE" dirty="0"/>
              <a:t>Electronic Dance Music</a:t>
            </a:r>
          </a:p>
          <a:p>
            <a:pPr marL="285750" indent="-285750">
              <a:buFont typeface="Arial" panose="020B0604020202020204" pitchFamily="34" charset="0"/>
              <a:buChar char="•"/>
            </a:pPr>
            <a:r>
              <a:rPr lang="en-IE" dirty="0" err="1"/>
              <a:t>GiantSteps</a:t>
            </a:r>
            <a:r>
              <a:rPr lang="en-IE" dirty="0"/>
              <a:t> Project</a:t>
            </a:r>
          </a:p>
          <a:p>
            <a:pPr marL="285750" indent="-285750">
              <a:buFont typeface="Arial" panose="020B0604020202020204" pitchFamily="34" charset="0"/>
              <a:buChar char="•"/>
            </a:pPr>
            <a:r>
              <a:rPr lang="en-IE" dirty="0"/>
              <a:t>Goals</a:t>
            </a:r>
          </a:p>
          <a:p>
            <a:pPr marL="285750" indent="-285750">
              <a:buFont typeface="Arial" panose="020B0604020202020204" pitchFamily="34" charset="0"/>
              <a:buChar char="•"/>
            </a:pPr>
            <a:endParaRPr lang="en-IE" dirty="0"/>
          </a:p>
        </p:txBody>
      </p:sp>
      <p:sp>
        <p:nvSpPr>
          <p:cNvPr id="34" name="TextBox 33">
            <a:extLst>
              <a:ext uri="{FF2B5EF4-FFF2-40B4-BE49-F238E27FC236}">
                <a16:creationId xmlns:a16="http://schemas.microsoft.com/office/drawing/2014/main" id="{31846C06-0AEB-F548-99EA-5A396DB09309}"/>
              </a:ext>
            </a:extLst>
          </p:cNvPr>
          <p:cNvSpPr txBox="1"/>
          <p:nvPr/>
        </p:nvSpPr>
        <p:spPr>
          <a:xfrm>
            <a:off x="3038665" y="4600800"/>
            <a:ext cx="2890899" cy="1754326"/>
          </a:xfrm>
          <a:prstGeom prst="rect">
            <a:avLst/>
          </a:prstGeom>
          <a:noFill/>
        </p:spPr>
        <p:txBody>
          <a:bodyPr wrap="square" rtlCol="0">
            <a:spAutoFit/>
          </a:bodyPr>
          <a:lstStyle/>
          <a:p>
            <a:pPr marL="285750" indent="-285750">
              <a:buFont typeface="Arial" panose="020B0604020202020204" pitchFamily="34" charset="0"/>
              <a:buChar char="•"/>
            </a:pPr>
            <a:r>
              <a:rPr lang="en-IE" dirty="0"/>
              <a:t>State of the Art</a:t>
            </a:r>
          </a:p>
          <a:p>
            <a:pPr marL="285750" indent="-285750">
              <a:buFont typeface="Arial" panose="020B0604020202020204" pitchFamily="34" charset="0"/>
              <a:buChar char="•"/>
            </a:pPr>
            <a:r>
              <a:rPr lang="en-IE" dirty="0"/>
              <a:t>A genetic algorithm with rhythm similarity knowledge</a:t>
            </a:r>
          </a:p>
          <a:p>
            <a:pPr marL="285750" indent="-285750">
              <a:buFont typeface="Arial" panose="020B0604020202020204" pitchFamily="34" charset="0"/>
              <a:buChar char="•"/>
            </a:pPr>
            <a:r>
              <a:rPr lang="en-IE" dirty="0"/>
              <a:t>Evaluation and Criticisms</a:t>
            </a:r>
          </a:p>
          <a:p>
            <a:pPr marL="285750" indent="-285750">
              <a:buFont typeface="Arial" panose="020B0604020202020204" pitchFamily="34" charset="0"/>
              <a:buChar char="•"/>
            </a:pPr>
            <a:endParaRPr lang="en-IE" dirty="0"/>
          </a:p>
        </p:txBody>
      </p:sp>
      <p:sp>
        <p:nvSpPr>
          <p:cNvPr id="36" name="TextBox 35">
            <a:extLst>
              <a:ext uri="{FF2B5EF4-FFF2-40B4-BE49-F238E27FC236}">
                <a16:creationId xmlns:a16="http://schemas.microsoft.com/office/drawing/2014/main" id="{3CEBF29E-AEB6-DC48-BEAB-FFF426538B16}"/>
              </a:ext>
            </a:extLst>
          </p:cNvPr>
          <p:cNvSpPr txBox="1"/>
          <p:nvPr/>
        </p:nvSpPr>
        <p:spPr>
          <a:xfrm>
            <a:off x="5929564" y="4599069"/>
            <a:ext cx="3262429" cy="1477328"/>
          </a:xfrm>
          <a:prstGeom prst="rect">
            <a:avLst/>
          </a:prstGeom>
          <a:noFill/>
        </p:spPr>
        <p:txBody>
          <a:bodyPr wrap="square" rtlCol="0">
            <a:spAutoFit/>
          </a:bodyPr>
          <a:lstStyle/>
          <a:p>
            <a:pPr marL="285750" indent="-285750">
              <a:buFont typeface="Arial" panose="020B0604020202020204" pitchFamily="34" charset="0"/>
              <a:buChar char="•"/>
            </a:pPr>
            <a:r>
              <a:rPr lang="en-IE" dirty="0"/>
              <a:t>State of the Art</a:t>
            </a:r>
          </a:p>
          <a:p>
            <a:pPr marL="285750" indent="-285750">
              <a:buFont typeface="Arial" panose="020B0604020202020204" pitchFamily="34" charset="0"/>
              <a:buChar char="•"/>
            </a:pPr>
            <a:r>
              <a:rPr lang="en-IE" dirty="0"/>
              <a:t>Algorithmic Techniques</a:t>
            </a:r>
          </a:p>
          <a:p>
            <a:pPr marL="285750" indent="-285750">
              <a:buFont typeface="Arial" panose="020B0604020202020204" pitchFamily="34" charset="0"/>
              <a:buChar char="•"/>
            </a:pPr>
            <a:r>
              <a:rPr lang="en-IE" dirty="0"/>
              <a:t>Improvements for timbre analysis and HMM unit selection</a:t>
            </a:r>
          </a:p>
        </p:txBody>
      </p:sp>
      <p:sp>
        <p:nvSpPr>
          <p:cNvPr id="2" name="Slide Number Placeholder 1">
            <a:extLst>
              <a:ext uri="{FF2B5EF4-FFF2-40B4-BE49-F238E27FC236}">
                <a16:creationId xmlns:a16="http://schemas.microsoft.com/office/drawing/2014/main" id="{2AB7AE50-F941-2D4B-A468-66870D5D1688}"/>
              </a:ext>
            </a:extLst>
          </p:cNvPr>
          <p:cNvSpPr>
            <a:spLocks noGrp="1"/>
          </p:cNvSpPr>
          <p:nvPr>
            <p:ph type="sldNum" sz="quarter" idx="4"/>
          </p:nvPr>
        </p:nvSpPr>
        <p:spPr/>
        <p:txBody>
          <a:bodyPr/>
          <a:lstStyle/>
          <a:p>
            <a:fld id="{E696DCD3-46B7-BF4D-8C43-85570FC75805}" type="slidenum">
              <a:rPr lang="es-ES" smtClean="0"/>
              <a:pPr/>
              <a:t>7</a:t>
            </a:fld>
            <a:endParaRPr lang="es-ES" dirty="0"/>
          </a:p>
        </p:txBody>
      </p:sp>
    </p:spTree>
    <p:extLst>
      <p:ext uri="{BB962C8B-B14F-4D97-AF65-F5344CB8AC3E}">
        <p14:creationId xmlns:p14="http://schemas.microsoft.com/office/powerpoint/2010/main" val="106837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2CCF1F-2D7C-6841-824B-DCEDCBE5F8AF}"/>
              </a:ext>
            </a:extLst>
          </p:cNvPr>
          <p:cNvSpPr>
            <a:spLocks noGrp="1"/>
          </p:cNvSpPr>
          <p:nvPr>
            <p:ph type="title"/>
          </p:nvPr>
        </p:nvSpPr>
        <p:spPr/>
        <p:txBody>
          <a:bodyPr/>
          <a:lstStyle/>
          <a:p>
            <a:r>
              <a:rPr lang="en-IE" dirty="0"/>
              <a:t>Experiments – MFCC Timbre (Parallel)</a:t>
            </a:r>
          </a:p>
        </p:txBody>
      </p:sp>
      <p:sp>
        <p:nvSpPr>
          <p:cNvPr id="4" name="Slide Number Placeholder 3">
            <a:extLst>
              <a:ext uri="{FF2B5EF4-FFF2-40B4-BE49-F238E27FC236}">
                <a16:creationId xmlns:a16="http://schemas.microsoft.com/office/drawing/2014/main" id="{556503EA-E4B4-924F-8B47-7E4D44875F6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70</a:t>
            </a:fld>
            <a:endParaRPr lang="en-US"/>
          </a:p>
        </p:txBody>
      </p:sp>
      <p:pic>
        <p:nvPicPr>
          <p:cNvPr id="6" name="Picture 5">
            <a:extLst>
              <a:ext uri="{FF2B5EF4-FFF2-40B4-BE49-F238E27FC236}">
                <a16:creationId xmlns:a16="http://schemas.microsoft.com/office/drawing/2014/main" id="{B73709FC-F5A1-AB49-B4A3-EEAFD7FB682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3392" t="9508" r="11034"/>
          <a:stretch/>
        </p:blipFill>
        <p:spPr>
          <a:xfrm>
            <a:off x="1597306" y="1294676"/>
            <a:ext cx="5949387" cy="4718376"/>
          </a:xfrm>
          <a:prstGeom prst="rect">
            <a:avLst/>
          </a:prstGeom>
        </p:spPr>
      </p:pic>
    </p:spTree>
    <p:extLst>
      <p:ext uri="{BB962C8B-B14F-4D97-AF65-F5344CB8AC3E}">
        <p14:creationId xmlns:p14="http://schemas.microsoft.com/office/powerpoint/2010/main" val="34457672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204E58-DD8F-CC42-81D6-2412E4B7EED8}"/>
              </a:ext>
            </a:extLst>
          </p:cNvPr>
          <p:cNvSpPr>
            <a:spLocks noGrp="1"/>
          </p:cNvSpPr>
          <p:nvPr>
            <p:ph type="body" idx="1"/>
          </p:nvPr>
        </p:nvSpPr>
        <p:spPr/>
        <p:txBody>
          <a:bodyPr/>
          <a:lstStyle/>
          <a:p>
            <a:r>
              <a:rPr lang="en-IE" sz="2800" dirty="0"/>
              <a:t>We described the full pipeline of concatenative synthesis</a:t>
            </a:r>
          </a:p>
          <a:p>
            <a:r>
              <a:rPr lang="en-IE" sz="2800" dirty="0"/>
              <a:t>New contributions in the area of </a:t>
            </a:r>
          </a:p>
          <a:p>
            <a:pPr lvl="1"/>
            <a:r>
              <a:rPr lang="en-IE" sz="2800" dirty="0"/>
              <a:t>Timbre Analysis</a:t>
            </a:r>
          </a:p>
          <a:p>
            <a:pPr lvl="1"/>
            <a:r>
              <a:rPr lang="en-IE" sz="2800" dirty="0"/>
              <a:t>Unit Selection</a:t>
            </a:r>
          </a:p>
          <a:p>
            <a:r>
              <a:rPr lang="en-IE" sz="2800" dirty="0"/>
              <a:t>Research focussed framework for experimenting with state of the art concatenative synthesis</a:t>
            </a:r>
          </a:p>
          <a:p>
            <a:r>
              <a:rPr lang="en-IE" sz="2800" dirty="0"/>
              <a:t>What about the </a:t>
            </a:r>
            <a:r>
              <a:rPr lang="en-IE" sz="2800" b="1" dirty="0"/>
              <a:t>user</a:t>
            </a:r>
            <a:r>
              <a:rPr lang="en-IE" sz="2800" dirty="0"/>
              <a:t>?</a:t>
            </a:r>
            <a:endParaRPr lang="en-IE" sz="2800" b="1" dirty="0"/>
          </a:p>
        </p:txBody>
      </p:sp>
      <p:sp>
        <p:nvSpPr>
          <p:cNvPr id="3" name="Title 2">
            <a:extLst>
              <a:ext uri="{FF2B5EF4-FFF2-40B4-BE49-F238E27FC236}">
                <a16:creationId xmlns:a16="http://schemas.microsoft.com/office/drawing/2014/main" id="{F9F1C5C0-DCF3-7D4C-AF13-7D403A16F7C1}"/>
              </a:ext>
            </a:extLst>
          </p:cNvPr>
          <p:cNvSpPr>
            <a:spLocks noGrp="1"/>
          </p:cNvSpPr>
          <p:nvPr>
            <p:ph type="title"/>
          </p:nvPr>
        </p:nvSpPr>
        <p:spPr/>
        <p:txBody>
          <a:bodyPr/>
          <a:lstStyle/>
          <a:p>
            <a:r>
              <a:rPr lang="en-IE" dirty="0"/>
              <a:t>Section 3 - Conclusion</a:t>
            </a:r>
          </a:p>
        </p:txBody>
      </p:sp>
      <p:sp>
        <p:nvSpPr>
          <p:cNvPr id="4" name="Slide Number Placeholder 3">
            <a:extLst>
              <a:ext uri="{FF2B5EF4-FFF2-40B4-BE49-F238E27FC236}">
                <a16:creationId xmlns:a16="http://schemas.microsoft.com/office/drawing/2014/main" id="{F68B1F4B-07F1-E04F-9978-CB9DDD68142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71</a:t>
            </a:fld>
            <a:endParaRPr lang="en-US"/>
          </a:p>
        </p:txBody>
      </p:sp>
      <p:grpSp>
        <p:nvGrpSpPr>
          <p:cNvPr id="5" name="Group 4">
            <a:extLst>
              <a:ext uri="{FF2B5EF4-FFF2-40B4-BE49-F238E27FC236}">
                <a16:creationId xmlns:a16="http://schemas.microsoft.com/office/drawing/2014/main" id="{65AF9A4C-D698-6E43-83F0-21D83E100E62}"/>
              </a:ext>
            </a:extLst>
          </p:cNvPr>
          <p:cNvGrpSpPr/>
          <p:nvPr/>
        </p:nvGrpSpPr>
        <p:grpSpPr>
          <a:xfrm>
            <a:off x="5943281" y="523107"/>
            <a:ext cx="3006317" cy="810060"/>
            <a:chOff x="5943281" y="523107"/>
            <a:chExt cx="3006317" cy="810060"/>
          </a:xfrm>
        </p:grpSpPr>
        <p:pic>
          <p:nvPicPr>
            <p:cNvPr id="6" name="Picture 5">
              <a:extLst>
                <a:ext uri="{FF2B5EF4-FFF2-40B4-BE49-F238E27FC236}">
                  <a16:creationId xmlns:a16="http://schemas.microsoft.com/office/drawing/2014/main" id="{4649B588-9B4A-7647-9A70-A822D859F410}"/>
                </a:ext>
              </a:extLst>
            </p:cNvPr>
            <p:cNvPicPr>
              <a:picLocks noChangeAspect="1"/>
            </p:cNvPicPr>
            <p:nvPr/>
          </p:nvPicPr>
          <p:blipFill>
            <a:blip r:embed="rId2" cstate="print">
              <a:grayscl/>
              <a:extLst>
                <a:ext uri="{28A0092B-C50C-407E-A947-70E740481C1C}">
                  <a14:useLocalDpi xmlns:a14="http://schemas.microsoft.com/office/drawing/2010/main"/>
                </a:ext>
              </a:extLst>
            </a:blip>
            <a:stretch>
              <a:fillRect/>
            </a:stretch>
          </p:blipFill>
          <p:spPr>
            <a:xfrm>
              <a:off x="7950352" y="523107"/>
              <a:ext cx="999246" cy="810060"/>
            </a:xfrm>
            <a:prstGeom prst="rect">
              <a:avLst/>
            </a:prstGeom>
          </p:spPr>
        </p:pic>
        <p:pic>
          <p:nvPicPr>
            <p:cNvPr id="7" name="Picture 6">
              <a:extLst>
                <a:ext uri="{FF2B5EF4-FFF2-40B4-BE49-F238E27FC236}">
                  <a16:creationId xmlns:a16="http://schemas.microsoft.com/office/drawing/2014/main" id="{34C78FF8-F365-EF46-811F-33DD20BFF41B}"/>
                </a:ext>
              </a:extLst>
            </p:cNvPr>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6831703" y="540492"/>
              <a:ext cx="956919" cy="752432"/>
            </a:xfrm>
            <a:prstGeom prst="rect">
              <a:avLst/>
            </a:prstGeom>
          </p:spPr>
        </p:pic>
        <p:grpSp>
          <p:nvGrpSpPr>
            <p:cNvPr id="8" name="Group 7">
              <a:extLst>
                <a:ext uri="{FF2B5EF4-FFF2-40B4-BE49-F238E27FC236}">
                  <a16:creationId xmlns:a16="http://schemas.microsoft.com/office/drawing/2014/main" id="{DE282D4A-C3D8-474C-92EA-6A2B57BCD5B3}"/>
                </a:ext>
              </a:extLst>
            </p:cNvPr>
            <p:cNvGrpSpPr/>
            <p:nvPr/>
          </p:nvGrpSpPr>
          <p:grpSpPr>
            <a:xfrm>
              <a:off x="5943281" y="526284"/>
              <a:ext cx="726692" cy="756098"/>
              <a:chOff x="617863" y="1897743"/>
              <a:chExt cx="1872664" cy="1948442"/>
            </a:xfrm>
          </p:grpSpPr>
          <p:pic>
            <p:nvPicPr>
              <p:cNvPr id="9" name="Picture 8">
                <a:extLst>
                  <a:ext uri="{FF2B5EF4-FFF2-40B4-BE49-F238E27FC236}">
                    <a16:creationId xmlns:a16="http://schemas.microsoft.com/office/drawing/2014/main" id="{B4AE196D-C191-C041-95CF-471615C9F233}"/>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2700" y="1897743"/>
                <a:ext cx="1642989" cy="750546"/>
              </a:xfrm>
              <a:prstGeom prst="rect">
                <a:avLst/>
              </a:prstGeom>
            </p:spPr>
          </p:pic>
          <p:pic>
            <p:nvPicPr>
              <p:cNvPr id="10" name="Picture 9">
                <a:extLst>
                  <a:ext uri="{FF2B5EF4-FFF2-40B4-BE49-F238E27FC236}">
                    <a16:creationId xmlns:a16="http://schemas.microsoft.com/office/drawing/2014/main" id="{682BA269-9882-FF4E-8379-EDD1BDB1098D}"/>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17863" y="2990720"/>
                <a:ext cx="1872664" cy="855465"/>
              </a:xfrm>
              <a:prstGeom prst="rect">
                <a:avLst/>
              </a:prstGeom>
            </p:spPr>
          </p:pic>
          <p:cxnSp>
            <p:nvCxnSpPr>
              <p:cNvPr id="11" name="Straight Arrow Connector 10">
                <a:extLst>
                  <a:ext uri="{FF2B5EF4-FFF2-40B4-BE49-F238E27FC236}">
                    <a16:creationId xmlns:a16="http://schemas.microsoft.com/office/drawing/2014/main" id="{97D5B8B7-EA45-A443-8472-CF5F6BE11103}"/>
                  </a:ext>
                </a:extLst>
              </p:cNvPr>
              <p:cNvCxnSpPr>
                <a:cxnSpLocks/>
              </p:cNvCxnSpPr>
              <p:nvPr/>
            </p:nvCxnSpPr>
            <p:spPr>
              <a:xfrm flipH="1">
                <a:off x="840876" y="2648289"/>
                <a:ext cx="110594"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2B0F485-3941-404D-8750-EEEE7EFB5BAB}"/>
                  </a:ext>
                </a:extLst>
              </p:cNvPr>
              <p:cNvCxnSpPr>
                <a:cxnSpLocks/>
              </p:cNvCxnSpPr>
              <p:nvPr/>
            </p:nvCxnSpPr>
            <p:spPr>
              <a:xfrm flipH="1">
                <a:off x="1309816" y="2626038"/>
                <a:ext cx="98854" cy="364682"/>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6BE788B-5489-1245-B1C7-8EFDCEEC69C9}"/>
                  </a:ext>
                </a:extLst>
              </p:cNvPr>
              <p:cNvCxnSpPr>
                <a:cxnSpLocks/>
              </p:cNvCxnSpPr>
              <p:nvPr/>
            </p:nvCxnSpPr>
            <p:spPr>
              <a:xfrm flipH="1">
                <a:off x="1835409" y="2648289"/>
                <a:ext cx="1"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C28EDD7-19FD-A04F-B726-CAC7B0394806}"/>
                  </a:ext>
                </a:extLst>
              </p:cNvPr>
              <p:cNvCxnSpPr>
                <a:cxnSpLocks/>
              </p:cNvCxnSpPr>
              <p:nvPr/>
            </p:nvCxnSpPr>
            <p:spPr>
              <a:xfrm>
                <a:off x="2227848" y="2648289"/>
                <a:ext cx="80536" cy="342431"/>
              </a:xfrm>
              <a:prstGeom prst="straightConnector1">
                <a:avLst/>
              </a:prstGeom>
              <a:ln>
                <a:solidFill>
                  <a:schemeClr val="bg1">
                    <a:lumMod val="85000"/>
                  </a:schemeClr>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162937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IE" noProof="0" dirty="0"/>
              <a:t>Section 4</a:t>
            </a:r>
          </a:p>
        </p:txBody>
      </p:sp>
      <p:cxnSp>
        <p:nvCxnSpPr>
          <p:cNvPr id="17" name="Straight Connector 16">
            <a:extLst>
              <a:ext uri="{FF2B5EF4-FFF2-40B4-BE49-F238E27FC236}">
                <a16:creationId xmlns:a16="http://schemas.microsoft.com/office/drawing/2014/main" id="{883027D3-59E2-624B-9AB9-15DD92E2C1B6}"/>
              </a:ext>
            </a:extLst>
          </p:cNvPr>
          <p:cNvCxnSpPr>
            <a:cxnSpLocks/>
            <a:stCxn id="9" idx="6"/>
            <a:endCxn id="13" idx="6"/>
          </p:cNvCxnSpPr>
          <p:nvPr/>
        </p:nvCxnSpPr>
        <p:spPr>
          <a:xfrm>
            <a:off x="2065101" y="4277556"/>
            <a:ext cx="6006961"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D7B5CBDC-4F28-FA46-8BDC-EDA4E822D16C}"/>
              </a:ext>
            </a:extLst>
          </p:cNvPr>
          <p:cNvSpPr/>
          <p:nvPr/>
        </p:nvSpPr>
        <p:spPr>
          <a:xfrm>
            <a:off x="1613039" y="4051525"/>
            <a:ext cx="452062" cy="452062"/>
          </a:xfrm>
          <a:prstGeom prst="ellipse">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IE" dirty="0"/>
              <a:t>4</a:t>
            </a:r>
          </a:p>
        </p:txBody>
      </p:sp>
      <p:sp>
        <p:nvSpPr>
          <p:cNvPr id="11" name="Oval 10">
            <a:extLst>
              <a:ext uri="{FF2B5EF4-FFF2-40B4-BE49-F238E27FC236}">
                <a16:creationId xmlns:a16="http://schemas.microsoft.com/office/drawing/2014/main" id="{C1646E95-7A08-9E4F-9DFF-973637AB9B67}"/>
              </a:ext>
            </a:extLst>
          </p:cNvPr>
          <p:cNvSpPr/>
          <p:nvPr/>
        </p:nvSpPr>
        <p:spPr>
          <a:xfrm>
            <a:off x="4842550" y="4051525"/>
            <a:ext cx="452062" cy="452062"/>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5</a:t>
            </a:r>
          </a:p>
        </p:txBody>
      </p:sp>
      <p:sp>
        <p:nvSpPr>
          <p:cNvPr id="13" name="Oval 12">
            <a:extLst>
              <a:ext uri="{FF2B5EF4-FFF2-40B4-BE49-F238E27FC236}">
                <a16:creationId xmlns:a16="http://schemas.microsoft.com/office/drawing/2014/main" id="{80A2A8BE-3F66-964A-BBE4-07C8121E2B19}"/>
              </a:ext>
            </a:extLst>
          </p:cNvPr>
          <p:cNvSpPr/>
          <p:nvPr/>
        </p:nvSpPr>
        <p:spPr>
          <a:xfrm>
            <a:off x="7620000" y="4051525"/>
            <a:ext cx="452062" cy="452062"/>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6</a:t>
            </a:r>
          </a:p>
        </p:txBody>
      </p:sp>
      <p:sp>
        <p:nvSpPr>
          <p:cNvPr id="15" name="TextBox 14">
            <a:extLst>
              <a:ext uri="{FF2B5EF4-FFF2-40B4-BE49-F238E27FC236}">
                <a16:creationId xmlns:a16="http://schemas.microsoft.com/office/drawing/2014/main" id="{AA6C41EE-4316-294F-8504-DC61C6D6F37D}"/>
              </a:ext>
            </a:extLst>
          </p:cNvPr>
          <p:cNvSpPr txBox="1"/>
          <p:nvPr/>
        </p:nvSpPr>
        <p:spPr>
          <a:xfrm>
            <a:off x="478921" y="3240000"/>
            <a:ext cx="2760564" cy="707886"/>
          </a:xfrm>
          <a:prstGeom prst="rect">
            <a:avLst/>
          </a:prstGeom>
          <a:noFill/>
        </p:spPr>
        <p:txBody>
          <a:bodyPr wrap="none" rtlCol="0">
            <a:spAutoFit/>
          </a:bodyPr>
          <a:lstStyle/>
          <a:p>
            <a:pPr algn="ctr"/>
            <a:r>
              <a:rPr lang="en-IE" sz="2000" b="1" dirty="0"/>
              <a:t>User-tailored Rhythmic </a:t>
            </a:r>
          </a:p>
          <a:p>
            <a:pPr algn="ctr"/>
            <a:r>
              <a:rPr lang="en-IE" sz="2000" b="1" dirty="0"/>
              <a:t>Concatenative Synthesis</a:t>
            </a:r>
          </a:p>
        </p:txBody>
      </p:sp>
      <p:sp>
        <p:nvSpPr>
          <p:cNvPr id="20" name="TextBox 19">
            <a:extLst>
              <a:ext uri="{FF2B5EF4-FFF2-40B4-BE49-F238E27FC236}">
                <a16:creationId xmlns:a16="http://schemas.microsoft.com/office/drawing/2014/main" id="{B5BC8623-93B7-9E46-91B4-8DC4FF445DE5}"/>
              </a:ext>
            </a:extLst>
          </p:cNvPr>
          <p:cNvSpPr txBox="1"/>
          <p:nvPr/>
        </p:nvSpPr>
        <p:spPr>
          <a:xfrm>
            <a:off x="4101231" y="3240000"/>
            <a:ext cx="1927965" cy="369332"/>
          </a:xfrm>
          <a:prstGeom prst="rect">
            <a:avLst/>
          </a:prstGeom>
          <a:noFill/>
        </p:spPr>
        <p:txBody>
          <a:bodyPr wrap="square" rtlCol="0">
            <a:spAutoFit/>
          </a:bodyPr>
          <a:lstStyle/>
          <a:p>
            <a:pPr algn="ctr"/>
            <a:r>
              <a:rPr lang="en-IE" b="1" dirty="0">
                <a:solidFill>
                  <a:schemeClr val="bg1">
                    <a:lumMod val="85000"/>
                  </a:schemeClr>
                </a:solidFill>
              </a:rPr>
              <a:t>Evaluation</a:t>
            </a:r>
          </a:p>
        </p:txBody>
      </p:sp>
      <p:sp>
        <p:nvSpPr>
          <p:cNvPr id="21" name="TextBox 20">
            <a:extLst>
              <a:ext uri="{FF2B5EF4-FFF2-40B4-BE49-F238E27FC236}">
                <a16:creationId xmlns:a16="http://schemas.microsoft.com/office/drawing/2014/main" id="{09666C69-7B7F-9F43-B3A9-20EA4E6CFD0B}"/>
              </a:ext>
            </a:extLst>
          </p:cNvPr>
          <p:cNvSpPr txBox="1"/>
          <p:nvPr/>
        </p:nvSpPr>
        <p:spPr>
          <a:xfrm>
            <a:off x="7122115" y="3246365"/>
            <a:ext cx="1447832" cy="400110"/>
          </a:xfrm>
          <a:prstGeom prst="rect">
            <a:avLst/>
          </a:prstGeom>
          <a:noFill/>
        </p:spPr>
        <p:txBody>
          <a:bodyPr wrap="none" rtlCol="0">
            <a:spAutoFit/>
          </a:bodyPr>
          <a:lstStyle/>
          <a:p>
            <a:pPr algn="ctr"/>
            <a:r>
              <a:rPr lang="en-IE" sz="2000" b="1" dirty="0">
                <a:solidFill>
                  <a:schemeClr val="bg1">
                    <a:lumMod val="85000"/>
                  </a:schemeClr>
                </a:solidFill>
              </a:rPr>
              <a:t>Conclusions</a:t>
            </a:r>
          </a:p>
        </p:txBody>
      </p:sp>
      <p:sp>
        <p:nvSpPr>
          <p:cNvPr id="33" name="TextBox 32">
            <a:extLst>
              <a:ext uri="{FF2B5EF4-FFF2-40B4-BE49-F238E27FC236}">
                <a16:creationId xmlns:a16="http://schemas.microsoft.com/office/drawing/2014/main" id="{364234A6-EE6B-D945-9108-90C600E97F4F}"/>
              </a:ext>
            </a:extLst>
          </p:cNvPr>
          <p:cNvSpPr txBox="1"/>
          <p:nvPr/>
        </p:nvSpPr>
        <p:spPr>
          <a:xfrm>
            <a:off x="208089" y="4600800"/>
            <a:ext cx="3574590" cy="1200329"/>
          </a:xfrm>
          <a:prstGeom prst="rect">
            <a:avLst/>
          </a:prstGeom>
          <a:noFill/>
        </p:spPr>
        <p:txBody>
          <a:bodyPr wrap="square" rtlCol="0">
            <a:spAutoFit/>
          </a:bodyPr>
          <a:lstStyle/>
          <a:p>
            <a:pPr marL="285750" indent="-285750">
              <a:buFont typeface="Arial" panose="020B0604020202020204" pitchFamily="34" charset="0"/>
              <a:buChar char="•"/>
            </a:pPr>
            <a:r>
              <a:rPr lang="en-IE" dirty="0"/>
              <a:t>Interfaces for computer music</a:t>
            </a:r>
          </a:p>
          <a:p>
            <a:pPr marL="285750" indent="-285750">
              <a:buFont typeface="Arial" panose="020B0604020202020204" pitchFamily="34" charset="0"/>
              <a:buChar char="•"/>
            </a:pPr>
            <a:r>
              <a:rPr lang="en-IE" dirty="0"/>
              <a:t>Visualisation</a:t>
            </a:r>
          </a:p>
          <a:p>
            <a:pPr marL="285750" indent="-285750">
              <a:buFont typeface="Arial" panose="020B0604020202020204" pitchFamily="34" charset="0"/>
              <a:buChar char="•"/>
            </a:pPr>
            <a:r>
              <a:rPr lang="en-IE" dirty="0" err="1"/>
              <a:t>RhythmCAT</a:t>
            </a:r>
            <a:r>
              <a:rPr lang="en-IE" dirty="0"/>
              <a:t> – an instrument for</a:t>
            </a:r>
            <a:br>
              <a:rPr lang="en-IE" dirty="0"/>
            </a:br>
            <a:r>
              <a:rPr lang="en-IE" dirty="0"/>
              <a:t>rhythmic concatenative synthesis</a:t>
            </a:r>
          </a:p>
        </p:txBody>
      </p:sp>
      <p:sp>
        <p:nvSpPr>
          <p:cNvPr id="25" name="TextBox 24">
            <a:extLst>
              <a:ext uri="{FF2B5EF4-FFF2-40B4-BE49-F238E27FC236}">
                <a16:creationId xmlns:a16="http://schemas.microsoft.com/office/drawing/2014/main" id="{179E0A89-B422-FA48-AB91-30F104A3CDC7}"/>
              </a:ext>
            </a:extLst>
          </p:cNvPr>
          <p:cNvSpPr txBox="1"/>
          <p:nvPr/>
        </p:nvSpPr>
        <p:spPr>
          <a:xfrm>
            <a:off x="3795893" y="4600800"/>
            <a:ext cx="3086821" cy="1077218"/>
          </a:xfrm>
          <a:prstGeom prst="rect">
            <a:avLst/>
          </a:prstGeom>
          <a:noFill/>
        </p:spPr>
        <p:txBody>
          <a:bodyPr wrap="square" rtlCol="0">
            <a:spAutoFit/>
          </a:bodyPr>
          <a:lstStyle/>
          <a:p>
            <a:pPr marL="285750" indent="-285750">
              <a:buFont typeface="Arial" panose="020B0604020202020204" pitchFamily="34" charset="0"/>
              <a:buChar char="•"/>
            </a:pPr>
            <a:r>
              <a:rPr lang="en-IE" sz="1600" dirty="0">
                <a:solidFill>
                  <a:schemeClr val="bg1">
                    <a:lumMod val="85000"/>
                  </a:schemeClr>
                </a:solidFill>
              </a:rPr>
              <a:t>Objective system evaluation</a:t>
            </a:r>
          </a:p>
          <a:p>
            <a:pPr marL="285750" indent="-285750">
              <a:buFont typeface="Arial" panose="020B0604020202020204" pitchFamily="34" charset="0"/>
              <a:buChar char="•"/>
            </a:pPr>
            <a:r>
              <a:rPr lang="en-IE" sz="1600" dirty="0">
                <a:solidFill>
                  <a:schemeClr val="bg1">
                    <a:lumMod val="85000"/>
                  </a:schemeClr>
                </a:solidFill>
              </a:rPr>
              <a:t>Subject listener survey</a:t>
            </a:r>
          </a:p>
          <a:p>
            <a:pPr marL="285750" indent="-285750">
              <a:buFont typeface="Arial" panose="020B0604020202020204" pitchFamily="34" charset="0"/>
              <a:buChar char="•"/>
            </a:pPr>
            <a:r>
              <a:rPr lang="en-IE" sz="1600" dirty="0">
                <a:solidFill>
                  <a:schemeClr val="bg1">
                    <a:lumMod val="85000"/>
                  </a:schemeClr>
                </a:solidFill>
              </a:rPr>
              <a:t>Qualitative evaluation and thematic user analysis </a:t>
            </a:r>
          </a:p>
        </p:txBody>
      </p:sp>
      <p:pic>
        <p:nvPicPr>
          <p:cNvPr id="5" name="Picture 4">
            <a:extLst>
              <a:ext uri="{FF2B5EF4-FFF2-40B4-BE49-F238E27FC236}">
                <a16:creationId xmlns:a16="http://schemas.microsoft.com/office/drawing/2014/main" id="{5AB0A797-1FBC-BA47-A6C4-ECA0436B1457}"/>
              </a:ext>
            </a:extLst>
          </p:cNvPr>
          <p:cNvPicPr>
            <a:picLocks noChangeAspect="1"/>
          </p:cNvPicPr>
          <p:nvPr/>
        </p:nvPicPr>
        <p:blipFill>
          <a:blip r:embed="rId3"/>
          <a:stretch>
            <a:fillRect/>
          </a:stretch>
        </p:blipFill>
        <p:spPr>
          <a:xfrm>
            <a:off x="1859203" y="1451475"/>
            <a:ext cx="1100685" cy="1430890"/>
          </a:xfrm>
          <a:prstGeom prst="rect">
            <a:avLst/>
          </a:prstGeom>
        </p:spPr>
      </p:pic>
      <p:pic>
        <p:nvPicPr>
          <p:cNvPr id="7" name="Picture 6">
            <a:extLst>
              <a:ext uri="{FF2B5EF4-FFF2-40B4-BE49-F238E27FC236}">
                <a16:creationId xmlns:a16="http://schemas.microsoft.com/office/drawing/2014/main" id="{54363F02-5AB1-6445-B350-119FB5C643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5084" y="1342800"/>
            <a:ext cx="1166116" cy="1648241"/>
          </a:xfrm>
          <a:prstGeom prst="rect">
            <a:avLst/>
          </a:prstGeom>
        </p:spPr>
      </p:pic>
      <p:pic>
        <p:nvPicPr>
          <p:cNvPr id="10" name="Picture 9">
            <a:extLst>
              <a:ext uri="{FF2B5EF4-FFF2-40B4-BE49-F238E27FC236}">
                <a16:creationId xmlns:a16="http://schemas.microsoft.com/office/drawing/2014/main" id="{8B161683-BA5D-E140-BEF4-E74967D3E588}"/>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114007" y="1718142"/>
            <a:ext cx="1029512" cy="1332309"/>
          </a:xfrm>
          <a:prstGeom prst="rect">
            <a:avLst/>
          </a:prstGeom>
        </p:spPr>
      </p:pic>
      <p:pic>
        <p:nvPicPr>
          <p:cNvPr id="14" name="Picture 13">
            <a:extLst>
              <a:ext uri="{FF2B5EF4-FFF2-40B4-BE49-F238E27FC236}">
                <a16:creationId xmlns:a16="http://schemas.microsoft.com/office/drawing/2014/main" id="{9755C16E-13F7-864F-95DD-E488ADE90C0B}"/>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088651" y="1617919"/>
            <a:ext cx="1019850" cy="1443215"/>
          </a:xfrm>
          <a:prstGeom prst="rect">
            <a:avLst/>
          </a:prstGeom>
        </p:spPr>
      </p:pic>
      <p:pic>
        <p:nvPicPr>
          <p:cNvPr id="30" name="Picture 29">
            <a:extLst>
              <a:ext uri="{FF2B5EF4-FFF2-40B4-BE49-F238E27FC236}">
                <a16:creationId xmlns:a16="http://schemas.microsoft.com/office/drawing/2014/main" id="{54BD7452-54FA-5847-83C9-DCABB89EC58D}"/>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rot="5400000">
            <a:off x="7179142" y="1894144"/>
            <a:ext cx="1235022" cy="865895"/>
          </a:xfrm>
          <a:prstGeom prst="rect">
            <a:avLst/>
          </a:prstGeom>
          <a:ln w="12700">
            <a:solidFill>
              <a:schemeClr val="tx1">
                <a:lumMod val="50000"/>
                <a:lumOff val="50000"/>
                <a:alpha val="28000"/>
              </a:schemeClr>
            </a:solidFill>
          </a:ln>
        </p:spPr>
      </p:pic>
      <p:sp>
        <p:nvSpPr>
          <p:cNvPr id="2" name="Slide Number Placeholder 1">
            <a:extLst>
              <a:ext uri="{FF2B5EF4-FFF2-40B4-BE49-F238E27FC236}">
                <a16:creationId xmlns:a16="http://schemas.microsoft.com/office/drawing/2014/main" id="{96F25C22-39FF-B241-834E-B90B2A50DEC6}"/>
              </a:ext>
            </a:extLst>
          </p:cNvPr>
          <p:cNvSpPr>
            <a:spLocks noGrp="1"/>
          </p:cNvSpPr>
          <p:nvPr>
            <p:ph type="sldNum" sz="quarter" idx="4"/>
          </p:nvPr>
        </p:nvSpPr>
        <p:spPr/>
        <p:txBody>
          <a:bodyPr/>
          <a:lstStyle/>
          <a:p>
            <a:fld id="{E696DCD3-46B7-BF4D-8C43-85570FC75805}" type="slidenum">
              <a:rPr lang="es-ES" smtClean="0"/>
              <a:pPr/>
              <a:t>72</a:t>
            </a:fld>
            <a:endParaRPr lang="es-ES" dirty="0"/>
          </a:p>
        </p:txBody>
      </p:sp>
      <p:sp>
        <p:nvSpPr>
          <p:cNvPr id="23" name="TextBox 22">
            <a:extLst>
              <a:ext uri="{FF2B5EF4-FFF2-40B4-BE49-F238E27FC236}">
                <a16:creationId xmlns:a16="http://schemas.microsoft.com/office/drawing/2014/main" id="{90260666-8C99-7D47-9FC9-9F16D685B074}"/>
              </a:ext>
            </a:extLst>
          </p:cNvPr>
          <p:cNvSpPr txBox="1"/>
          <p:nvPr/>
        </p:nvSpPr>
        <p:spPr>
          <a:xfrm>
            <a:off x="6895928" y="4600800"/>
            <a:ext cx="1907409" cy="830997"/>
          </a:xfrm>
          <a:prstGeom prst="rect">
            <a:avLst/>
          </a:prstGeom>
          <a:noFill/>
        </p:spPr>
        <p:txBody>
          <a:bodyPr wrap="square" rtlCol="0">
            <a:spAutoFit/>
          </a:bodyPr>
          <a:lstStyle/>
          <a:p>
            <a:pPr marL="285750" indent="-285750">
              <a:buFont typeface="Arial" panose="020B0604020202020204" pitchFamily="34" charset="0"/>
              <a:buChar char="•"/>
            </a:pPr>
            <a:r>
              <a:rPr lang="en-IE" sz="1600" dirty="0">
                <a:solidFill>
                  <a:schemeClr val="bg1">
                    <a:lumMod val="85000"/>
                  </a:schemeClr>
                </a:solidFill>
              </a:rPr>
              <a:t>Contributions</a:t>
            </a:r>
          </a:p>
          <a:p>
            <a:pPr marL="285750" indent="-285750">
              <a:buFont typeface="Arial" panose="020B0604020202020204" pitchFamily="34" charset="0"/>
              <a:buChar char="•"/>
            </a:pPr>
            <a:r>
              <a:rPr lang="en-IE" sz="1600" dirty="0">
                <a:solidFill>
                  <a:schemeClr val="bg1">
                    <a:lumMod val="85000"/>
                  </a:schemeClr>
                </a:solidFill>
              </a:rPr>
              <a:t>Future Work</a:t>
            </a:r>
            <a:br>
              <a:rPr lang="en-IE" sz="1600" dirty="0">
                <a:solidFill>
                  <a:schemeClr val="bg1">
                    <a:lumMod val="85000"/>
                  </a:schemeClr>
                </a:solidFill>
              </a:rPr>
            </a:br>
            <a:endParaRPr lang="en-IE" sz="1600" dirty="0">
              <a:solidFill>
                <a:schemeClr val="bg1">
                  <a:lumMod val="85000"/>
                </a:schemeClr>
              </a:solidFill>
            </a:endParaRPr>
          </a:p>
        </p:txBody>
      </p:sp>
    </p:spTree>
    <p:extLst>
      <p:ext uri="{BB962C8B-B14F-4D97-AF65-F5344CB8AC3E}">
        <p14:creationId xmlns:p14="http://schemas.microsoft.com/office/powerpoint/2010/main" val="39943827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457199" y="1477909"/>
            <a:ext cx="8229600" cy="4439400"/>
          </a:xfrm>
          <a:prstGeom prst="rect">
            <a:avLst/>
          </a:prstGeom>
          <a:noFill/>
          <a:ln>
            <a:noFill/>
          </a:ln>
        </p:spPr>
        <p:txBody>
          <a:bodyPr spcFirstLastPara="1" wrap="square" lIns="91425" tIns="45700" rIns="91425" bIns="45700" anchor="t" anchorCtr="0">
            <a:noAutofit/>
          </a:bodyPr>
          <a:lstStyle/>
          <a:p>
            <a:pPr marL="342900" lvl="0" indent="-342900"/>
            <a:r>
              <a:rPr lang="en-IE" sz="2800" noProof="0" dirty="0"/>
              <a:t>Previous contributions advance research and SOTA</a:t>
            </a:r>
          </a:p>
          <a:p>
            <a:pPr marL="342900" lvl="0" indent="-342900"/>
            <a:r>
              <a:rPr lang="en-IE" sz="2800" noProof="0" dirty="0"/>
              <a:t>Building </a:t>
            </a:r>
            <a:r>
              <a:rPr lang="en-IE" sz="2800" b="1" i="1" noProof="0" dirty="0"/>
              <a:t>user-tailored</a:t>
            </a:r>
            <a:r>
              <a:rPr lang="en-IE" sz="2800" i="1" noProof="0" dirty="0"/>
              <a:t> </a:t>
            </a:r>
            <a:r>
              <a:rPr lang="en-IE" sz="2800" noProof="0" dirty="0"/>
              <a:t>concatenative synthesis systems</a:t>
            </a:r>
          </a:p>
          <a:p>
            <a:pPr marL="800100" lvl="1" indent="-342900"/>
            <a:r>
              <a:rPr lang="en-IE" sz="2800" noProof="0" dirty="0" err="1"/>
              <a:t>Tradeoff</a:t>
            </a:r>
            <a:r>
              <a:rPr lang="en-IE" sz="2800" noProof="0" dirty="0"/>
              <a:t>: performance &lt;-&gt; accuracy</a:t>
            </a:r>
          </a:p>
          <a:p>
            <a:pPr marL="342900" indent="-342900"/>
            <a:r>
              <a:rPr lang="en-IE" sz="2800" b="1" noProof="0" dirty="0"/>
              <a:t>*</a:t>
            </a:r>
            <a:r>
              <a:rPr lang="en-IE" sz="2800" b="1" noProof="0" dirty="0" err="1"/>
              <a:t>RhythmCAT</a:t>
            </a:r>
            <a:r>
              <a:rPr lang="en-IE" sz="2800" b="1" dirty="0"/>
              <a:t> </a:t>
            </a:r>
            <a:r>
              <a:rPr lang="en-IE" sz="2800" dirty="0"/>
              <a:t>(</a:t>
            </a:r>
            <a:r>
              <a:rPr lang="en-IE" sz="2800" dirty="0" err="1"/>
              <a:t>Ó</a:t>
            </a:r>
            <a:r>
              <a:rPr lang="en-IE" sz="2800" dirty="0"/>
              <a:t> Nuanáin et al., 2015; 2017)</a:t>
            </a:r>
            <a:endParaRPr lang="en-IE" sz="2800" b="1" noProof="0" dirty="0"/>
          </a:p>
          <a:p>
            <a:pPr marL="800100" lvl="1" indent="-342900"/>
            <a:r>
              <a:rPr lang="en-IE" sz="2800" noProof="0" dirty="0"/>
              <a:t>Simplified Pipeline</a:t>
            </a:r>
          </a:p>
          <a:p>
            <a:pPr marL="800100" lvl="1" indent="-342900"/>
            <a:r>
              <a:rPr lang="en-IE" sz="2800" noProof="0" dirty="0"/>
              <a:t>Easy to use </a:t>
            </a:r>
            <a:r>
              <a:rPr lang="en-IE" sz="2800" dirty="0"/>
              <a:t>and integrate </a:t>
            </a:r>
            <a:r>
              <a:rPr lang="en-IE" sz="2800" noProof="0" dirty="0"/>
              <a:t>(VST plugin)</a:t>
            </a:r>
          </a:p>
          <a:p>
            <a:pPr marL="800100" lvl="1" indent="-342900"/>
            <a:r>
              <a:rPr lang="en-IE" sz="2800" noProof="0" dirty="0"/>
              <a:t>Appealing interface and visualisation</a:t>
            </a:r>
          </a:p>
          <a:p>
            <a:pPr marL="800100" lvl="1" indent="-342900"/>
            <a:r>
              <a:rPr lang="en-IE" sz="2800" dirty="0"/>
              <a:t>Geared towards dance music</a:t>
            </a:r>
            <a:endParaRPr lang="en-IE" sz="2800" noProof="0" dirty="0"/>
          </a:p>
          <a:p>
            <a:pPr marL="0" marR="0" lvl="0" indent="0" algn="l" rtl="0">
              <a:spcBef>
                <a:spcPts val="480"/>
              </a:spcBef>
              <a:spcAft>
                <a:spcPts val="0"/>
              </a:spcAft>
              <a:buNone/>
            </a:pPr>
            <a:endParaRPr lang="en-IE" noProof="0" dirty="0"/>
          </a:p>
          <a:p>
            <a:pPr marL="0" marR="0" lvl="0" indent="0" algn="l" rtl="0">
              <a:spcBef>
                <a:spcPts val="480"/>
              </a:spcBef>
              <a:spcAft>
                <a:spcPts val="0"/>
              </a:spcAft>
              <a:buNone/>
            </a:pPr>
            <a:endParaRPr lang="en-IE" noProof="0" dirty="0"/>
          </a:p>
          <a:p>
            <a:pPr marL="0" marR="0" lvl="0" indent="0" algn="l" rtl="0">
              <a:spcBef>
                <a:spcPts val="480"/>
              </a:spcBef>
              <a:spcAft>
                <a:spcPts val="0"/>
              </a:spcAft>
              <a:buClr>
                <a:srgbClr val="BC0C2D"/>
              </a:buClr>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p:txBody>
      </p:sp>
      <p:sp>
        <p:nvSpPr>
          <p:cNvPr id="169" name="Shape 169"/>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From research to users</a:t>
            </a:r>
            <a:endParaRPr lang="en-IE" sz="3200" b="0" i="0" u="none" strike="noStrike" cap="none" noProof="0" dirty="0">
              <a:solidFill>
                <a:srgbClr val="CB0029"/>
              </a:solidFill>
              <a:latin typeface="Calibri"/>
              <a:ea typeface="Calibri"/>
              <a:cs typeface="Calibri"/>
              <a:sym typeface="Calibri"/>
            </a:endParaRPr>
          </a:p>
        </p:txBody>
      </p:sp>
      <p:sp>
        <p:nvSpPr>
          <p:cNvPr id="170" name="Shape 170"/>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73</a:t>
            </a:fld>
            <a:endParaRPr sz="1200" b="0" i="0" u="none" strike="noStrike" cap="none">
              <a:solidFill>
                <a:srgbClr val="3F3F3F"/>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CEBEC998-92A2-EF4C-A9F3-03F19801D8C0}"/>
              </a:ext>
            </a:extLst>
          </p:cNvPr>
          <p:cNvSpPr/>
          <p:nvPr/>
        </p:nvSpPr>
        <p:spPr>
          <a:xfrm>
            <a:off x="5102124" y="6287229"/>
            <a:ext cx="3191515" cy="369332"/>
          </a:xfrm>
          <a:prstGeom prst="rect">
            <a:avLst/>
          </a:prstGeom>
        </p:spPr>
        <p:txBody>
          <a:bodyPr wrap="none">
            <a:spAutoFit/>
          </a:bodyPr>
          <a:lstStyle/>
          <a:p>
            <a:pPr lvl="0"/>
            <a:r>
              <a:rPr lang="en-IE" dirty="0"/>
              <a:t>Best Paper Award @ NIME 2015</a:t>
            </a:r>
          </a:p>
        </p:txBody>
      </p:sp>
    </p:spTree>
    <p:extLst>
      <p:ext uri="{BB962C8B-B14F-4D97-AF65-F5344CB8AC3E}">
        <p14:creationId xmlns:p14="http://schemas.microsoft.com/office/powerpoint/2010/main" val="34799046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Shape 153"/>
          <p:cNvSpPr txBox="1">
            <a:spLocks noGrp="1"/>
          </p:cNvSpPr>
          <p:nvPr>
            <p:ph type="sldNum" idx="12"/>
          </p:nvPr>
        </p:nvSpPr>
        <p:spPr>
          <a:xfrm>
            <a:off x="6553200" y="6287229"/>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74</a:t>
            </a:fld>
            <a:endParaRPr sz="1200" b="0" i="0" u="none" strike="noStrike" cap="none">
              <a:solidFill>
                <a:srgbClr val="3F3F3F"/>
              </a:solidFill>
              <a:latin typeface="Calibri"/>
              <a:ea typeface="Calibri"/>
              <a:cs typeface="Calibri"/>
              <a:sym typeface="Calibri"/>
            </a:endParaRPr>
          </a:p>
        </p:txBody>
      </p:sp>
      <p:sp>
        <p:nvSpPr>
          <p:cNvPr id="155" name="Shape 155"/>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err="1"/>
              <a:t>RhythmCAT</a:t>
            </a:r>
            <a:r>
              <a:rPr lang="en-IE" noProof="0" dirty="0"/>
              <a:t> - Demo</a:t>
            </a:r>
            <a:endParaRPr lang="en-IE" sz="3200" b="0" i="0" u="none" strike="noStrike" cap="none" noProof="0" dirty="0">
              <a:solidFill>
                <a:srgbClr val="CB0029"/>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ACCDF05D-AB82-5442-BEF2-6D8975F554B4}"/>
              </a:ext>
            </a:extLst>
          </p:cNvPr>
          <p:cNvSpPr/>
          <p:nvPr/>
        </p:nvSpPr>
        <p:spPr>
          <a:xfrm>
            <a:off x="3470929" y="3244334"/>
            <a:ext cx="2202141" cy="369332"/>
          </a:xfrm>
          <a:prstGeom prst="rect">
            <a:avLst/>
          </a:prstGeom>
        </p:spPr>
        <p:txBody>
          <a:bodyPr wrap="none">
            <a:spAutoFit/>
          </a:bodyPr>
          <a:lstStyle/>
          <a:p>
            <a:pPr algn="ctr"/>
            <a:r>
              <a:rPr lang="en-IE" b="1"/>
              <a:t>(Video on filesystem)</a:t>
            </a:r>
            <a:endParaRPr lang="en-IE" b="1" dirty="0"/>
          </a:p>
        </p:txBody>
      </p:sp>
    </p:spTree>
    <p:extLst>
      <p:ext uri="{BB962C8B-B14F-4D97-AF65-F5344CB8AC3E}">
        <p14:creationId xmlns:p14="http://schemas.microsoft.com/office/powerpoint/2010/main" val="48504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457201" y="513991"/>
            <a:ext cx="8229600" cy="7806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sz="3200" b="0" i="0" u="none" strike="noStrike" cap="none" noProof="0" dirty="0">
                <a:solidFill>
                  <a:srgbClr val="CB0029"/>
                </a:solidFill>
                <a:latin typeface="Calibri"/>
                <a:ea typeface="Calibri"/>
                <a:cs typeface="Calibri"/>
                <a:sym typeface="Calibri"/>
              </a:rPr>
              <a:t>Pipeline</a:t>
            </a:r>
          </a:p>
        </p:txBody>
      </p:sp>
      <p:sp>
        <p:nvSpPr>
          <p:cNvPr id="162" name="Shape 162"/>
          <p:cNvSpPr txBox="1">
            <a:spLocks noGrp="1"/>
          </p:cNvSpPr>
          <p:nvPr>
            <p:ph type="sldNum" idx="12"/>
          </p:nvPr>
        </p:nvSpPr>
        <p:spPr>
          <a:xfrm>
            <a:off x="6553200" y="6287229"/>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75</a:t>
            </a:fld>
            <a:endParaRPr sz="1200" b="0" i="0" u="none" strike="noStrike" cap="none">
              <a:solidFill>
                <a:srgbClr val="3F3F3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66550E8-9F16-5042-89F5-EEA77FF6E4D1}"/>
              </a:ext>
            </a:extLst>
          </p:cNvPr>
          <p:cNvPicPr>
            <a:picLocks noChangeAspect="1"/>
          </p:cNvPicPr>
          <p:nvPr/>
        </p:nvPicPr>
        <p:blipFill>
          <a:blip r:embed="rId3"/>
          <a:stretch>
            <a:fillRect/>
          </a:stretch>
        </p:blipFill>
        <p:spPr>
          <a:xfrm>
            <a:off x="205483" y="1458931"/>
            <a:ext cx="8805966" cy="4118794"/>
          </a:xfrm>
          <a:prstGeom prst="rect">
            <a:avLst/>
          </a:prstGeom>
        </p:spPr>
      </p:pic>
    </p:spTree>
    <p:extLst>
      <p:ext uri="{BB962C8B-B14F-4D97-AF65-F5344CB8AC3E}">
        <p14:creationId xmlns:p14="http://schemas.microsoft.com/office/powerpoint/2010/main" val="3050284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457199" y="1477909"/>
            <a:ext cx="8229600" cy="4439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480"/>
              </a:spcBef>
              <a:spcAft>
                <a:spcPts val="0"/>
              </a:spcAft>
              <a:buClr>
                <a:srgbClr val="BC0C2D"/>
              </a:buClr>
              <a:buSzPts val="1920"/>
              <a:buFont typeface="Arial"/>
              <a:buChar char="•"/>
            </a:pPr>
            <a:r>
              <a:rPr lang="en-IE" noProof="0" dirty="0"/>
              <a:t>Compute weighted Euclidean Distance between unit feature vectors</a:t>
            </a:r>
          </a:p>
          <a:p>
            <a:pPr marL="0" marR="0" lvl="0" indent="0" algn="l" rtl="0">
              <a:lnSpc>
                <a:spcPct val="100000"/>
              </a:lnSpc>
              <a:spcBef>
                <a:spcPts val="480"/>
              </a:spcBef>
              <a:spcAft>
                <a:spcPts val="0"/>
              </a:spcAft>
              <a:buNone/>
            </a:pPr>
            <a:endParaRPr lang="en-IE" noProof="0" dirty="0"/>
          </a:p>
          <a:p>
            <a:pPr marL="0" marR="0" lvl="0" indent="0" algn="l" rtl="0">
              <a:lnSpc>
                <a:spcPct val="100000"/>
              </a:lnSpc>
              <a:spcBef>
                <a:spcPts val="480"/>
              </a:spcBef>
              <a:spcAft>
                <a:spcPts val="0"/>
              </a:spcAft>
              <a:buNone/>
            </a:pPr>
            <a:endParaRPr lang="en-IE" noProof="0" dirty="0"/>
          </a:p>
          <a:p>
            <a:pPr marL="0" marR="0" lvl="0" indent="0" algn="l" rtl="0">
              <a:lnSpc>
                <a:spcPct val="100000"/>
              </a:lnSpc>
              <a:spcBef>
                <a:spcPts val="480"/>
              </a:spcBef>
              <a:spcAft>
                <a:spcPts val="0"/>
              </a:spcAft>
              <a:buNone/>
            </a:pPr>
            <a:endParaRPr lang="en-IE" noProof="0" dirty="0"/>
          </a:p>
          <a:p>
            <a:pPr marL="342900" marR="0" lvl="0" indent="-342900" algn="l" rtl="0">
              <a:lnSpc>
                <a:spcPct val="100000"/>
              </a:lnSpc>
              <a:spcBef>
                <a:spcPts val="480"/>
              </a:spcBef>
              <a:spcAft>
                <a:spcPts val="0"/>
              </a:spcAft>
              <a:buClr>
                <a:srgbClr val="BC0C2D"/>
              </a:buClr>
              <a:buSzPts val="1920"/>
              <a:buFont typeface="Arial"/>
              <a:buChar char="•"/>
            </a:pPr>
            <a:r>
              <a:rPr lang="en-IE" noProof="0" dirty="0"/>
              <a:t>N*M ascendingly sorted matrix of unit indices</a:t>
            </a:r>
          </a:p>
          <a:p>
            <a:pPr marL="742950" marR="0" lvl="1" indent="-285750" algn="l" rtl="0">
              <a:lnSpc>
                <a:spcPct val="100000"/>
              </a:lnSpc>
              <a:spcBef>
                <a:spcPts val="480"/>
              </a:spcBef>
              <a:spcAft>
                <a:spcPts val="0"/>
              </a:spcAft>
              <a:buSzPts val="1760"/>
              <a:buChar char="–"/>
            </a:pPr>
            <a:r>
              <a:rPr lang="en-IE" noProof="0" dirty="0"/>
              <a:t>N is size of palette</a:t>
            </a:r>
          </a:p>
          <a:p>
            <a:pPr marL="742950" marR="0" lvl="1" indent="-285750" algn="l" rtl="0">
              <a:lnSpc>
                <a:spcPct val="100000"/>
              </a:lnSpc>
              <a:spcBef>
                <a:spcPts val="480"/>
              </a:spcBef>
              <a:spcAft>
                <a:spcPts val="0"/>
              </a:spcAft>
              <a:buSzPts val="1760"/>
              <a:buChar char="–"/>
            </a:pPr>
            <a:r>
              <a:rPr lang="en-IE" noProof="0" dirty="0"/>
              <a:t>M is grid length (8, 16, 32 etc.)</a:t>
            </a:r>
          </a:p>
          <a:p>
            <a:pPr marL="0" marR="0" lvl="0" indent="0" algn="l" rtl="0">
              <a:lnSpc>
                <a:spcPct val="100000"/>
              </a:lnSpc>
              <a:spcBef>
                <a:spcPts val="480"/>
              </a:spcBef>
              <a:spcAft>
                <a:spcPts val="0"/>
              </a:spcAft>
              <a:buNone/>
            </a:pPr>
            <a:endParaRPr lang="en-IE" noProof="0" dirty="0"/>
          </a:p>
          <a:p>
            <a:pPr marL="0" marR="0" lvl="0" indent="0" algn="l" rtl="0">
              <a:lnSpc>
                <a:spcPct val="100000"/>
              </a:lnSpc>
              <a:spcBef>
                <a:spcPts val="480"/>
              </a:spcBef>
              <a:spcAft>
                <a:spcPts val="0"/>
              </a:spcAft>
              <a:buNone/>
            </a:pPr>
            <a:endParaRPr lang="en-IE" noProof="0" dirty="0"/>
          </a:p>
          <a:p>
            <a:pPr marL="0" marR="0" lvl="0" indent="0" algn="l" rtl="0">
              <a:spcBef>
                <a:spcPts val="480"/>
              </a:spcBef>
              <a:spcAft>
                <a:spcPts val="0"/>
              </a:spcAft>
              <a:buNone/>
            </a:pPr>
            <a:endParaRPr lang="en-IE" noProof="0" dirty="0"/>
          </a:p>
          <a:p>
            <a:pPr marL="0" marR="0" lvl="0" indent="0" algn="l" rtl="0">
              <a:spcBef>
                <a:spcPts val="480"/>
              </a:spcBef>
              <a:spcAft>
                <a:spcPts val="0"/>
              </a:spcAft>
              <a:buClr>
                <a:srgbClr val="BC0C2D"/>
              </a:buClr>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a:p>
            <a:pPr marL="342900" marR="0" lvl="0" indent="-220980" algn="l" rtl="0">
              <a:spcBef>
                <a:spcPts val="480"/>
              </a:spcBef>
              <a:spcAft>
                <a:spcPts val="0"/>
              </a:spcAft>
              <a:buClr>
                <a:srgbClr val="BC0C2D"/>
              </a:buClr>
              <a:buSzPts val="1920"/>
              <a:buFont typeface="Arial"/>
              <a:buNone/>
            </a:pPr>
            <a:endParaRPr lang="en-IE" sz="2400" b="0" i="0" u="none" strike="noStrike" cap="none" noProof="0" dirty="0">
              <a:solidFill>
                <a:srgbClr val="3F3F3F"/>
              </a:solidFill>
              <a:latin typeface="Calibri"/>
              <a:ea typeface="Calibri"/>
              <a:cs typeface="Calibri"/>
              <a:sym typeface="Calibri"/>
            </a:endParaRPr>
          </a:p>
        </p:txBody>
      </p:sp>
      <p:sp>
        <p:nvSpPr>
          <p:cNvPr id="185" name="Shape 185"/>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Similarity Computation</a:t>
            </a:r>
            <a:endParaRPr lang="en-IE" sz="3200" b="0" i="0" u="none" strike="noStrike" cap="none" noProof="0" dirty="0">
              <a:solidFill>
                <a:srgbClr val="CB0029"/>
              </a:solidFill>
              <a:latin typeface="Calibri"/>
              <a:ea typeface="Calibri"/>
              <a:cs typeface="Calibri"/>
              <a:sym typeface="Calibri"/>
            </a:endParaRPr>
          </a:p>
        </p:txBody>
      </p:sp>
      <p:sp>
        <p:nvSpPr>
          <p:cNvPr id="186" name="Shape 186"/>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76</a:t>
            </a:fld>
            <a:endParaRPr sz="1200" b="0" i="0" u="none" strike="noStrike" cap="none">
              <a:solidFill>
                <a:srgbClr val="3F3F3F"/>
              </a:solidFill>
              <a:latin typeface="Calibri"/>
              <a:ea typeface="Calibri"/>
              <a:cs typeface="Calibri"/>
              <a:sym typeface="Calibri"/>
            </a:endParaRPr>
          </a:p>
        </p:txBody>
      </p:sp>
      <p:pic>
        <p:nvPicPr>
          <p:cNvPr id="187" name="Shape 187"/>
          <p:cNvPicPr preferRelativeResize="0"/>
          <p:nvPr/>
        </p:nvPicPr>
        <p:blipFill>
          <a:blip r:embed="rId3">
            <a:alphaModFix/>
          </a:blip>
          <a:stretch>
            <a:fillRect/>
          </a:stretch>
        </p:blipFill>
        <p:spPr>
          <a:xfrm>
            <a:off x="2913225" y="2290825"/>
            <a:ext cx="3162300" cy="1085850"/>
          </a:xfrm>
          <a:prstGeom prst="rect">
            <a:avLst/>
          </a:prstGeom>
          <a:noFill/>
          <a:ln>
            <a:noFill/>
          </a:ln>
        </p:spPr>
      </p:pic>
      <p:pic>
        <p:nvPicPr>
          <p:cNvPr id="188" name="Shape 18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938897" y="4055057"/>
            <a:ext cx="1864350" cy="1862252"/>
          </a:xfrm>
          <a:prstGeom prst="rect">
            <a:avLst/>
          </a:prstGeom>
          <a:noFill/>
          <a:ln>
            <a:noFill/>
          </a:ln>
        </p:spPr>
      </p:pic>
    </p:spTree>
    <p:extLst>
      <p:ext uri="{BB962C8B-B14F-4D97-AF65-F5344CB8AC3E}">
        <p14:creationId xmlns:p14="http://schemas.microsoft.com/office/powerpoint/2010/main" val="1172415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BEF669-F762-E443-97AD-03A48B9DF8FA}"/>
              </a:ext>
            </a:extLst>
          </p:cNvPr>
          <p:cNvSpPr>
            <a:spLocks noGrp="1"/>
          </p:cNvSpPr>
          <p:nvPr>
            <p:ph type="body" idx="1"/>
          </p:nvPr>
        </p:nvSpPr>
        <p:spPr/>
        <p:txBody>
          <a:bodyPr/>
          <a:lstStyle/>
          <a:p>
            <a:r>
              <a:rPr lang="en-IE" dirty="0" err="1"/>
              <a:t>PyConcat</a:t>
            </a:r>
            <a:r>
              <a:rPr lang="en-IE" dirty="0"/>
              <a:t> was entirely textual</a:t>
            </a:r>
          </a:p>
          <a:p>
            <a:pPr lvl="1"/>
            <a:r>
              <a:rPr lang="en-IE" dirty="0"/>
              <a:t>Command Line or integrated into other programs</a:t>
            </a:r>
          </a:p>
          <a:p>
            <a:r>
              <a:rPr lang="en-IE" dirty="0"/>
              <a:t>In the thesis we talk about existing metaphors in computer music interfaces</a:t>
            </a:r>
          </a:p>
          <a:p>
            <a:pPr lvl="1"/>
            <a:r>
              <a:rPr lang="en-IE" dirty="0"/>
              <a:t>Waveform</a:t>
            </a:r>
          </a:p>
          <a:p>
            <a:pPr lvl="1"/>
            <a:r>
              <a:rPr lang="en-IE" dirty="0"/>
              <a:t>Loop Grid (</a:t>
            </a:r>
            <a:r>
              <a:rPr lang="en-IE" dirty="0" err="1"/>
              <a:t>Ableton</a:t>
            </a:r>
            <a:r>
              <a:rPr lang="en-IE" dirty="0"/>
              <a:t>, </a:t>
            </a:r>
            <a:r>
              <a:rPr lang="en-IE" dirty="0" err="1"/>
              <a:t>Bitwig</a:t>
            </a:r>
            <a:r>
              <a:rPr lang="en-IE" dirty="0"/>
              <a:t> etc.)</a:t>
            </a:r>
          </a:p>
          <a:p>
            <a:pPr lvl="1"/>
            <a:r>
              <a:rPr lang="en-IE" dirty="0"/>
              <a:t>Modular (</a:t>
            </a:r>
            <a:r>
              <a:rPr lang="en-IE" dirty="0" err="1"/>
              <a:t>Pd</a:t>
            </a:r>
            <a:r>
              <a:rPr lang="en-IE" dirty="0"/>
              <a:t>, Max, </a:t>
            </a:r>
            <a:r>
              <a:rPr lang="en-IE" dirty="0" err="1"/>
              <a:t>Reactable</a:t>
            </a:r>
            <a:r>
              <a:rPr lang="en-IE" dirty="0"/>
              <a:t>)</a:t>
            </a:r>
          </a:p>
          <a:p>
            <a:r>
              <a:rPr lang="en-IE" b="1" dirty="0"/>
              <a:t>Timbre space </a:t>
            </a:r>
            <a:r>
              <a:rPr lang="en-IE" dirty="0"/>
              <a:t>(</a:t>
            </a:r>
            <a:r>
              <a:rPr lang="en-IE" dirty="0" err="1"/>
              <a:t>Catart</a:t>
            </a:r>
            <a:r>
              <a:rPr lang="en-IE" dirty="0"/>
              <a:t>, </a:t>
            </a:r>
            <a:r>
              <a:rPr lang="en-IE" dirty="0" err="1"/>
              <a:t>EarGram</a:t>
            </a:r>
            <a:r>
              <a:rPr lang="en-IE" dirty="0"/>
              <a:t> etc.) is an appropriate </a:t>
            </a:r>
            <a:r>
              <a:rPr lang="en-IE" b="1" dirty="0"/>
              <a:t>visualisation</a:t>
            </a:r>
            <a:r>
              <a:rPr lang="en-IE" dirty="0"/>
              <a:t> technique</a:t>
            </a:r>
          </a:p>
          <a:p>
            <a:r>
              <a:rPr lang="en-IE" dirty="0"/>
              <a:t>But what about </a:t>
            </a:r>
            <a:r>
              <a:rPr lang="en-IE" b="1" dirty="0"/>
              <a:t>interaction</a:t>
            </a:r>
            <a:r>
              <a:rPr lang="en-IE" dirty="0"/>
              <a:t> (for rhythm)?</a:t>
            </a:r>
          </a:p>
          <a:p>
            <a:endParaRPr lang="en-IE" dirty="0"/>
          </a:p>
        </p:txBody>
      </p:sp>
      <p:sp>
        <p:nvSpPr>
          <p:cNvPr id="3" name="Title 2">
            <a:extLst>
              <a:ext uri="{FF2B5EF4-FFF2-40B4-BE49-F238E27FC236}">
                <a16:creationId xmlns:a16="http://schemas.microsoft.com/office/drawing/2014/main" id="{08E3065D-CA83-9E49-9270-8F0AB9DF8C24}"/>
              </a:ext>
            </a:extLst>
          </p:cNvPr>
          <p:cNvSpPr>
            <a:spLocks noGrp="1"/>
          </p:cNvSpPr>
          <p:nvPr>
            <p:ph type="title"/>
          </p:nvPr>
        </p:nvSpPr>
        <p:spPr/>
        <p:txBody>
          <a:bodyPr/>
          <a:lstStyle/>
          <a:p>
            <a:r>
              <a:rPr lang="en-IE" dirty="0"/>
              <a:t>Visualisation and Interaction</a:t>
            </a:r>
          </a:p>
        </p:txBody>
      </p:sp>
      <p:sp>
        <p:nvSpPr>
          <p:cNvPr id="4" name="Slide Number Placeholder 3">
            <a:extLst>
              <a:ext uri="{FF2B5EF4-FFF2-40B4-BE49-F238E27FC236}">
                <a16:creationId xmlns:a16="http://schemas.microsoft.com/office/drawing/2014/main" id="{E7581097-764B-364F-82B3-C94A995FEF3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77</a:t>
            </a:fld>
            <a:endParaRPr lang="en-US"/>
          </a:p>
        </p:txBody>
      </p:sp>
    </p:spTree>
    <p:extLst>
      <p:ext uri="{BB962C8B-B14F-4D97-AF65-F5344CB8AC3E}">
        <p14:creationId xmlns:p14="http://schemas.microsoft.com/office/powerpoint/2010/main" val="25724651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Shape 194"/>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Timbre Space Visualisation based on Features</a:t>
            </a:r>
            <a:endParaRPr lang="en-IE" sz="3200" b="0" i="0" u="none" strike="noStrike" cap="none" noProof="0" dirty="0">
              <a:solidFill>
                <a:srgbClr val="CB0029"/>
              </a:solidFill>
              <a:latin typeface="Calibri"/>
              <a:ea typeface="Calibri"/>
              <a:cs typeface="Calibri"/>
              <a:sym typeface="Calibri"/>
            </a:endParaRPr>
          </a:p>
        </p:txBody>
      </p:sp>
      <p:sp>
        <p:nvSpPr>
          <p:cNvPr id="196" name="Shape 196"/>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78</a:t>
            </a:fld>
            <a:endParaRPr sz="1200" b="0" i="0" u="none" strike="noStrike" cap="none">
              <a:solidFill>
                <a:srgbClr val="3F3F3F"/>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305918EC-BE03-DC45-B62F-87DD59662033}"/>
              </a:ext>
            </a:extLst>
          </p:cNvPr>
          <p:cNvPicPr>
            <a:picLocks noChangeAspect="1"/>
          </p:cNvPicPr>
          <p:nvPr/>
        </p:nvPicPr>
        <p:blipFill>
          <a:blip r:embed="rId3"/>
          <a:stretch>
            <a:fillRect/>
          </a:stretch>
        </p:blipFill>
        <p:spPr>
          <a:xfrm>
            <a:off x="7780300" y="1207690"/>
            <a:ext cx="1257374" cy="963987"/>
          </a:xfrm>
          <a:prstGeom prst="rect">
            <a:avLst/>
          </a:prstGeom>
        </p:spPr>
      </p:pic>
      <p:pic>
        <p:nvPicPr>
          <p:cNvPr id="10" name="Picture 9">
            <a:extLst>
              <a:ext uri="{FF2B5EF4-FFF2-40B4-BE49-F238E27FC236}">
                <a16:creationId xmlns:a16="http://schemas.microsoft.com/office/drawing/2014/main" id="{FB3A7250-88E7-A942-AC71-48FAD7E5035F}"/>
              </a:ext>
            </a:extLst>
          </p:cNvPr>
          <p:cNvPicPr>
            <a:picLocks noChangeAspect="1"/>
          </p:cNvPicPr>
          <p:nvPr/>
        </p:nvPicPr>
        <p:blipFill>
          <a:blip r:embed="rId4"/>
          <a:stretch>
            <a:fillRect/>
          </a:stretch>
        </p:blipFill>
        <p:spPr>
          <a:xfrm>
            <a:off x="345688" y="1207690"/>
            <a:ext cx="7434612" cy="4720283"/>
          </a:xfrm>
          <a:prstGeom prst="rect">
            <a:avLst/>
          </a:prstGeom>
        </p:spPr>
      </p:pic>
    </p:spTree>
    <p:extLst>
      <p:ext uri="{BB962C8B-B14F-4D97-AF65-F5344CB8AC3E}">
        <p14:creationId xmlns:p14="http://schemas.microsoft.com/office/powerpoint/2010/main" val="2763242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Shape 194"/>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Dimensionality Reduction - PCA</a:t>
            </a:r>
            <a:endParaRPr lang="en-IE" sz="3200" b="0" i="0" u="none" strike="noStrike" cap="none" noProof="0" dirty="0">
              <a:solidFill>
                <a:srgbClr val="CB0029"/>
              </a:solidFill>
              <a:latin typeface="Calibri"/>
              <a:ea typeface="Calibri"/>
              <a:cs typeface="Calibri"/>
              <a:sym typeface="Calibri"/>
            </a:endParaRPr>
          </a:p>
        </p:txBody>
      </p:sp>
      <p:sp>
        <p:nvSpPr>
          <p:cNvPr id="196" name="Shape 196"/>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79</a:t>
            </a:fld>
            <a:endParaRPr sz="1200" b="0" i="0" u="none" strike="noStrike" cap="none">
              <a:solidFill>
                <a:srgbClr val="3F3F3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1B38EA86-53EA-AB43-BFF1-12CA61477CE6}"/>
              </a:ext>
            </a:extLst>
          </p:cNvPr>
          <p:cNvPicPr>
            <a:picLocks noChangeAspect="1"/>
          </p:cNvPicPr>
          <p:nvPr/>
        </p:nvPicPr>
        <p:blipFill>
          <a:blip r:embed="rId3"/>
          <a:stretch>
            <a:fillRect/>
          </a:stretch>
        </p:blipFill>
        <p:spPr>
          <a:xfrm>
            <a:off x="7778667" y="1294591"/>
            <a:ext cx="1138801" cy="986961"/>
          </a:xfrm>
          <a:prstGeom prst="rect">
            <a:avLst/>
          </a:prstGeom>
        </p:spPr>
      </p:pic>
      <p:pic>
        <p:nvPicPr>
          <p:cNvPr id="4" name="Picture 3">
            <a:extLst>
              <a:ext uri="{FF2B5EF4-FFF2-40B4-BE49-F238E27FC236}">
                <a16:creationId xmlns:a16="http://schemas.microsoft.com/office/drawing/2014/main" id="{DD163994-859E-854E-B1A9-93DAD35CD5BE}"/>
              </a:ext>
            </a:extLst>
          </p:cNvPr>
          <p:cNvPicPr>
            <a:picLocks noChangeAspect="1"/>
          </p:cNvPicPr>
          <p:nvPr/>
        </p:nvPicPr>
        <p:blipFill>
          <a:blip r:embed="rId4"/>
          <a:stretch>
            <a:fillRect/>
          </a:stretch>
        </p:blipFill>
        <p:spPr>
          <a:xfrm>
            <a:off x="687868" y="1048619"/>
            <a:ext cx="6860131" cy="4926691"/>
          </a:xfrm>
          <a:prstGeom prst="rect">
            <a:avLst/>
          </a:prstGeom>
        </p:spPr>
      </p:pic>
    </p:spTree>
    <p:extLst>
      <p:ext uri="{BB962C8B-B14F-4D97-AF65-F5344CB8AC3E}">
        <p14:creationId xmlns:p14="http://schemas.microsoft.com/office/powerpoint/2010/main" val="183821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IE" noProof="0" dirty="0"/>
              <a:t>Overview (cont.)</a:t>
            </a:r>
          </a:p>
        </p:txBody>
      </p:sp>
      <p:cxnSp>
        <p:nvCxnSpPr>
          <p:cNvPr id="17" name="Straight Connector 16">
            <a:extLst>
              <a:ext uri="{FF2B5EF4-FFF2-40B4-BE49-F238E27FC236}">
                <a16:creationId xmlns:a16="http://schemas.microsoft.com/office/drawing/2014/main" id="{883027D3-59E2-624B-9AB9-15DD92E2C1B6}"/>
              </a:ext>
            </a:extLst>
          </p:cNvPr>
          <p:cNvCxnSpPr>
            <a:cxnSpLocks/>
            <a:stCxn id="9" idx="6"/>
            <a:endCxn id="13" idx="6"/>
          </p:cNvCxnSpPr>
          <p:nvPr/>
        </p:nvCxnSpPr>
        <p:spPr>
          <a:xfrm>
            <a:off x="2065101" y="4277556"/>
            <a:ext cx="6006961"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D7B5CBDC-4F28-FA46-8BDC-EDA4E822D16C}"/>
              </a:ext>
            </a:extLst>
          </p:cNvPr>
          <p:cNvSpPr/>
          <p:nvPr/>
        </p:nvSpPr>
        <p:spPr>
          <a:xfrm>
            <a:off x="1613039" y="4051525"/>
            <a:ext cx="452062" cy="452062"/>
          </a:xfrm>
          <a:prstGeom prst="ellipse">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IE" dirty="0"/>
              <a:t>4</a:t>
            </a:r>
          </a:p>
        </p:txBody>
      </p:sp>
      <p:sp>
        <p:nvSpPr>
          <p:cNvPr id="11" name="Oval 10">
            <a:extLst>
              <a:ext uri="{FF2B5EF4-FFF2-40B4-BE49-F238E27FC236}">
                <a16:creationId xmlns:a16="http://schemas.microsoft.com/office/drawing/2014/main" id="{C1646E95-7A08-9E4F-9DFF-973637AB9B67}"/>
              </a:ext>
            </a:extLst>
          </p:cNvPr>
          <p:cNvSpPr/>
          <p:nvPr/>
        </p:nvSpPr>
        <p:spPr>
          <a:xfrm>
            <a:off x="4842550" y="4051525"/>
            <a:ext cx="452062" cy="452062"/>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5</a:t>
            </a:r>
          </a:p>
        </p:txBody>
      </p:sp>
      <p:sp>
        <p:nvSpPr>
          <p:cNvPr id="13" name="Oval 12">
            <a:extLst>
              <a:ext uri="{FF2B5EF4-FFF2-40B4-BE49-F238E27FC236}">
                <a16:creationId xmlns:a16="http://schemas.microsoft.com/office/drawing/2014/main" id="{80A2A8BE-3F66-964A-BBE4-07C8121E2B19}"/>
              </a:ext>
            </a:extLst>
          </p:cNvPr>
          <p:cNvSpPr/>
          <p:nvPr/>
        </p:nvSpPr>
        <p:spPr>
          <a:xfrm>
            <a:off x="7620000" y="4051525"/>
            <a:ext cx="452062" cy="452062"/>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6</a:t>
            </a:r>
          </a:p>
        </p:txBody>
      </p:sp>
      <p:sp>
        <p:nvSpPr>
          <p:cNvPr id="15" name="TextBox 14">
            <a:extLst>
              <a:ext uri="{FF2B5EF4-FFF2-40B4-BE49-F238E27FC236}">
                <a16:creationId xmlns:a16="http://schemas.microsoft.com/office/drawing/2014/main" id="{AA6C41EE-4316-294F-8504-DC61C6D6F37D}"/>
              </a:ext>
            </a:extLst>
          </p:cNvPr>
          <p:cNvSpPr txBox="1"/>
          <p:nvPr/>
        </p:nvSpPr>
        <p:spPr>
          <a:xfrm>
            <a:off x="478921" y="3240000"/>
            <a:ext cx="2760564" cy="707886"/>
          </a:xfrm>
          <a:prstGeom prst="rect">
            <a:avLst/>
          </a:prstGeom>
          <a:noFill/>
        </p:spPr>
        <p:txBody>
          <a:bodyPr wrap="none" rtlCol="0">
            <a:spAutoFit/>
          </a:bodyPr>
          <a:lstStyle/>
          <a:p>
            <a:pPr algn="ctr"/>
            <a:r>
              <a:rPr lang="en-IE" sz="2000" b="1" dirty="0"/>
              <a:t>User-tailored Rhythmic </a:t>
            </a:r>
          </a:p>
          <a:p>
            <a:pPr algn="ctr"/>
            <a:r>
              <a:rPr lang="en-IE" sz="2000" b="1" dirty="0"/>
              <a:t>Concatenative Synthesis</a:t>
            </a:r>
          </a:p>
        </p:txBody>
      </p:sp>
      <p:sp>
        <p:nvSpPr>
          <p:cNvPr id="20" name="TextBox 19">
            <a:extLst>
              <a:ext uri="{FF2B5EF4-FFF2-40B4-BE49-F238E27FC236}">
                <a16:creationId xmlns:a16="http://schemas.microsoft.com/office/drawing/2014/main" id="{B5BC8623-93B7-9E46-91B4-8DC4FF445DE5}"/>
              </a:ext>
            </a:extLst>
          </p:cNvPr>
          <p:cNvSpPr txBox="1"/>
          <p:nvPr/>
        </p:nvSpPr>
        <p:spPr>
          <a:xfrm>
            <a:off x="4101231" y="3240000"/>
            <a:ext cx="1927965" cy="400110"/>
          </a:xfrm>
          <a:prstGeom prst="rect">
            <a:avLst/>
          </a:prstGeom>
          <a:noFill/>
        </p:spPr>
        <p:txBody>
          <a:bodyPr wrap="square" rtlCol="0">
            <a:spAutoFit/>
          </a:bodyPr>
          <a:lstStyle/>
          <a:p>
            <a:pPr algn="ctr"/>
            <a:r>
              <a:rPr lang="en-IE" sz="2000" b="1" dirty="0"/>
              <a:t>Evaluation</a:t>
            </a:r>
          </a:p>
        </p:txBody>
      </p:sp>
      <p:sp>
        <p:nvSpPr>
          <p:cNvPr id="21" name="TextBox 20">
            <a:extLst>
              <a:ext uri="{FF2B5EF4-FFF2-40B4-BE49-F238E27FC236}">
                <a16:creationId xmlns:a16="http://schemas.microsoft.com/office/drawing/2014/main" id="{09666C69-7B7F-9F43-B3A9-20EA4E6CFD0B}"/>
              </a:ext>
            </a:extLst>
          </p:cNvPr>
          <p:cNvSpPr txBox="1"/>
          <p:nvPr/>
        </p:nvSpPr>
        <p:spPr>
          <a:xfrm>
            <a:off x="7122115" y="3246365"/>
            <a:ext cx="1447832" cy="400110"/>
          </a:xfrm>
          <a:prstGeom prst="rect">
            <a:avLst/>
          </a:prstGeom>
          <a:noFill/>
        </p:spPr>
        <p:txBody>
          <a:bodyPr wrap="none" rtlCol="0">
            <a:spAutoFit/>
          </a:bodyPr>
          <a:lstStyle/>
          <a:p>
            <a:pPr algn="ctr"/>
            <a:r>
              <a:rPr lang="en-IE" sz="2000" b="1" dirty="0"/>
              <a:t>Conclusions</a:t>
            </a:r>
          </a:p>
        </p:txBody>
      </p:sp>
      <p:sp>
        <p:nvSpPr>
          <p:cNvPr id="33" name="TextBox 32">
            <a:extLst>
              <a:ext uri="{FF2B5EF4-FFF2-40B4-BE49-F238E27FC236}">
                <a16:creationId xmlns:a16="http://schemas.microsoft.com/office/drawing/2014/main" id="{364234A6-EE6B-D945-9108-90C600E97F4F}"/>
              </a:ext>
            </a:extLst>
          </p:cNvPr>
          <p:cNvSpPr txBox="1"/>
          <p:nvPr/>
        </p:nvSpPr>
        <p:spPr>
          <a:xfrm>
            <a:off x="208089" y="4600800"/>
            <a:ext cx="3574590" cy="1200329"/>
          </a:xfrm>
          <a:prstGeom prst="rect">
            <a:avLst/>
          </a:prstGeom>
          <a:noFill/>
        </p:spPr>
        <p:txBody>
          <a:bodyPr wrap="square" rtlCol="0">
            <a:spAutoFit/>
          </a:bodyPr>
          <a:lstStyle/>
          <a:p>
            <a:pPr marL="285750" indent="-285750">
              <a:buFont typeface="Arial" panose="020B0604020202020204" pitchFamily="34" charset="0"/>
              <a:buChar char="•"/>
            </a:pPr>
            <a:r>
              <a:rPr lang="en-IE" dirty="0"/>
              <a:t>Interfaces for computer music</a:t>
            </a:r>
          </a:p>
          <a:p>
            <a:pPr marL="285750" indent="-285750">
              <a:buFont typeface="Arial" panose="020B0604020202020204" pitchFamily="34" charset="0"/>
              <a:buChar char="•"/>
            </a:pPr>
            <a:r>
              <a:rPr lang="en-IE" dirty="0"/>
              <a:t>Visualisation</a:t>
            </a:r>
          </a:p>
          <a:p>
            <a:pPr marL="285750" indent="-285750">
              <a:buFont typeface="Arial" panose="020B0604020202020204" pitchFamily="34" charset="0"/>
              <a:buChar char="•"/>
            </a:pPr>
            <a:r>
              <a:rPr lang="en-IE" dirty="0" err="1"/>
              <a:t>RhythmCAT</a:t>
            </a:r>
            <a:r>
              <a:rPr lang="en-IE" dirty="0"/>
              <a:t> – an instrument for</a:t>
            </a:r>
            <a:br>
              <a:rPr lang="en-IE" dirty="0"/>
            </a:br>
            <a:r>
              <a:rPr lang="en-IE" dirty="0"/>
              <a:t>rhythmic concatenative synthesis</a:t>
            </a:r>
          </a:p>
        </p:txBody>
      </p:sp>
      <p:sp>
        <p:nvSpPr>
          <p:cNvPr id="25" name="TextBox 24">
            <a:extLst>
              <a:ext uri="{FF2B5EF4-FFF2-40B4-BE49-F238E27FC236}">
                <a16:creationId xmlns:a16="http://schemas.microsoft.com/office/drawing/2014/main" id="{179E0A89-B422-FA48-AB91-30F104A3CDC7}"/>
              </a:ext>
            </a:extLst>
          </p:cNvPr>
          <p:cNvSpPr txBox="1"/>
          <p:nvPr/>
        </p:nvSpPr>
        <p:spPr>
          <a:xfrm>
            <a:off x="3795893" y="4600800"/>
            <a:ext cx="3086821" cy="1200329"/>
          </a:xfrm>
          <a:prstGeom prst="rect">
            <a:avLst/>
          </a:prstGeom>
          <a:noFill/>
        </p:spPr>
        <p:txBody>
          <a:bodyPr wrap="square" rtlCol="0">
            <a:spAutoFit/>
          </a:bodyPr>
          <a:lstStyle/>
          <a:p>
            <a:pPr marL="285750" indent="-285750">
              <a:buFont typeface="Arial" panose="020B0604020202020204" pitchFamily="34" charset="0"/>
              <a:buChar char="•"/>
            </a:pPr>
            <a:r>
              <a:rPr lang="en-IE" dirty="0"/>
              <a:t>Objective system evaluation</a:t>
            </a:r>
          </a:p>
          <a:p>
            <a:pPr marL="285750" indent="-285750">
              <a:buFont typeface="Arial" panose="020B0604020202020204" pitchFamily="34" charset="0"/>
              <a:buChar char="•"/>
            </a:pPr>
            <a:r>
              <a:rPr lang="en-IE" dirty="0"/>
              <a:t>Subject listener survey</a:t>
            </a:r>
          </a:p>
          <a:p>
            <a:pPr marL="285750" indent="-285750">
              <a:buFont typeface="Arial" panose="020B0604020202020204" pitchFamily="34" charset="0"/>
              <a:buChar char="•"/>
            </a:pPr>
            <a:r>
              <a:rPr lang="en-IE" dirty="0"/>
              <a:t>Qualitative evaluation and thematic user analysis </a:t>
            </a:r>
          </a:p>
        </p:txBody>
      </p:sp>
      <p:pic>
        <p:nvPicPr>
          <p:cNvPr id="5" name="Picture 4">
            <a:extLst>
              <a:ext uri="{FF2B5EF4-FFF2-40B4-BE49-F238E27FC236}">
                <a16:creationId xmlns:a16="http://schemas.microsoft.com/office/drawing/2014/main" id="{5AB0A797-1FBC-BA47-A6C4-ECA0436B1457}"/>
              </a:ext>
            </a:extLst>
          </p:cNvPr>
          <p:cNvPicPr>
            <a:picLocks noChangeAspect="1"/>
          </p:cNvPicPr>
          <p:nvPr/>
        </p:nvPicPr>
        <p:blipFill>
          <a:blip r:embed="rId3"/>
          <a:stretch>
            <a:fillRect/>
          </a:stretch>
        </p:blipFill>
        <p:spPr>
          <a:xfrm>
            <a:off x="1859203" y="1451475"/>
            <a:ext cx="1100685" cy="1430890"/>
          </a:xfrm>
          <a:prstGeom prst="rect">
            <a:avLst/>
          </a:prstGeom>
        </p:spPr>
      </p:pic>
      <p:pic>
        <p:nvPicPr>
          <p:cNvPr id="7" name="Picture 6">
            <a:extLst>
              <a:ext uri="{FF2B5EF4-FFF2-40B4-BE49-F238E27FC236}">
                <a16:creationId xmlns:a16="http://schemas.microsoft.com/office/drawing/2014/main" id="{54363F02-5AB1-6445-B350-119FB5C643E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5084" y="1342800"/>
            <a:ext cx="1166116" cy="1648241"/>
          </a:xfrm>
          <a:prstGeom prst="rect">
            <a:avLst/>
          </a:prstGeom>
        </p:spPr>
      </p:pic>
      <p:pic>
        <p:nvPicPr>
          <p:cNvPr id="10" name="Picture 9">
            <a:extLst>
              <a:ext uri="{FF2B5EF4-FFF2-40B4-BE49-F238E27FC236}">
                <a16:creationId xmlns:a16="http://schemas.microsoft.com/office/drawing/2014/main" id="{8B161683-BA5D-E140-BEF4-E74967D3E58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6129" y="1415962"/>
            <a:ext cx="1251744" cy="1619904"/>
          </a:xfrm>
          <a:prstGeom prst="rect">
            <a:avLst/>
          </a:prstGeom>
        </p:spPr>
      </p:pic>
      <p:pic>
        <p:nvPicPr>
          <p:cNvPr id="14" name="Picture 13">
            <a:extLst>
              <a:ext uri="{FF2B5EF4-FFF2-40B4-BE49-F238E27FC236}">
                <a16:creationId xmlns:a16="http://schemas.microsoft.com/office/drawing/2014/main" id="{9755C16E-13F7-864F-95DD-E488ADE90C0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88650" y="1306383"/>
            <a:ext cx="1239997" cy="1754751"/>
          </a:xfrm>
          <a:prstGeom prst="rect">
            <a:avLst/>
          </a:prstGeom>
        </p:spPr>
      </p:pic>
      <p:pic>
        <p:nvPicPr>
          <p:cNvPr id="30" name="Picture 29">
            <a:extLst>
              <a:ext uri="{FF2B5EF4-FFF2-40B4-BE49-F238E27FC236}">
                <a16:creationId xmlns:a16="http://schemas.microsoft.com/office/drawing/2014/main" id="{54BD7452-54FA-5847-83C9-DCABB89EC58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7105219" y="1671431"/>
            <a:ext cx="1481624" cy="1038792"/>
          </a:xfrm>
          <a:prstGeom prst="rect">
            <a:avLst/>
          </a:prstGeom>
          <a:ln w="12700">
            <a:solidFill>
              <a:schemeClr val="tx1">
                <a:lumMod val="50000"/>
                <a:lumOff val="50000"/>
                <a:alpha val="28000"/>
              </a:schemeClr>
            </a:solidFill>
          </a:ln>
        </p:spPr>
      </p:pic>
      <p:sp>
        <p:nvSpPr>
          <p:cNvPr id="2" name="Slide Number Placeholder 1">
            <a:extLst>
              <a:ext uri="{FF2B5EF4-FFF2-40B4-BE49-F238E27FC236}">
                <a16:creationId xmlns:a16="http://schemas.microsoft.com/office/drawing/2014/main" id="{96F25C22-39FF-B241-834E-B90B2A50DEC6}"/>
              </a:ext>
            </a:extLst>
          </p:cNvPr>
          <p:cNvSpPr>
            <a:spLocks noGrp="1"/>
          </p:cNvSpPr>
          <p:nvPr>
            <p:ph type="sldNum" sz="quarter" idx="4"/>
          </p:nvPr>
        </p:nvSpPr>
        <p:spPr/>
        <p:txBody>
          <a:bodyPr/>
          <a:lstStyle/>
          <a:p>
            <a:fld id="{E696DCD3-46B7-BF4D-8C43-85570FC75805}" type="slidenum">
              <a:rPr lang="es-ES" smtClean="0"/>
              <a:pPr/>
              <a:t>8</a:t>
            </a:fld>
            <a:endParaRPr lang="es-ES" dirty="0"/>
          </a:p>
        </p:txBody>
      </p:sp>
      <p:sp>
        <p:nvSpPr>
          <p:cNvPr id="23" name="TextBox 22">
            <a:extLst>
              <a:ext uri="{FF2B5EF4-FFF2-40B4-BE49-F238E27FC236}">
                <a16:creationId xmlns:a16="http://schemas.microsoft.com/office/drawing/2014/main" id="{90260666-8C99-7D47-9FC9-9F16D685B074}"/>
              </a:ext>
            </a:extLst>
          </p:cNvPr>
          <p:cNvSpPr txBox="1"/>
          <p:nvPr/>
        </p:nvSpPr>
        <p:spPr>
          <a:xfrm>
            <a:off x="6895928" y="4600800"/>
            <a:ext cx="1907409" cy="923330"/>
          </a:xfrm>
          <a:prstGeom prst="rect">
            <a:avLst/>
          </a:prstGeom>
          <a:noFill/>
        </p:spPr>
        <p:txBody>
          <a:bodyPr wrap="square" rtlCol="0">
            <a:spAutoFit/>
          </a:bodyPr>
          <a:lstStyle/>
          <a:p>
            <a:pPr marL="285750" indent="-285750">
              <a:buFont typeface="Arial" panose="020B0604020202020204" pitchFamily="34" charset="0"/>
              <a:buChar char="•"/>
            </a:pPr>
            <a:r>
              <a:rPr lang="en-IE" dirty="0"/>
              <a:t>Contributions</a:t>
            </a:r>
          </a:p>
          <a:p>
            <a:pPr marL="285750" indent="-285750">
              <a:buFont typeface="Arial" panose="020B0604020202020204" pitchFamily="34" charset="0"/>
              <a:buChar char="•"/>
            </a:pPr>
            <a:r>
              <a:rPr lang="en-IE" dirty="0"/>
              <a:t>Future Work</a:t>
            </a:r>
            <a:br>
              <a:rPr lang="en-IE" dirty="0"/>
            </a:br>
            <a:endParaRPr lang="en-IE" dirty="0"/>
          </a:p>
        </p:txBody>
      </p:sp>
    </p:spTree>
    <p:extLst>
      <p:ext uri="{BB962C8B-B14F-4D97-AF65-F5344CB8AC3E}">
        <p14:creationId xmlns:p14="http://schemas.microsoft.com/office/powerpoint/2010/main" val="22764582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Shape 194"/>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Dimensionality Reduction - MDS</a:t>
            </a:r>
            <a:endParaRPr lang="en-IE" sz="3200" b="0" i="0" u="none" strike="noStrike" cap="none" noProof="0" dirty="0">
              <a:solidFill>
                <a:srgbClr val="CB0029"/>
              </a:solidFill>
              <a:latin typeface="Calibri"/>
              <a:ea typeface="Calibri"/>
              <a:cs typeface="Calibri"/>
              <a:sym typeface="Calibri"/>
            </a:endParaRPr>
          </a:p>
        </p:txBody>
      </p:sp>
      <p:sp>
        <p:nvSpPr>
          <p:cNvPr id="196" name="Shape 196"/>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80</a:t>
            </a:fld>
            <a:endParaRPr sz="1200" b="0" i="0" u="none" strike="noStrike" cap="none">
              <a:solidFill>
                <a:srgbClr val="3F3F3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1B38EA86-53EA-AB43-BFF1-12CA61477CE6}"/>
              </a:ext>
            </a:extLst>
          </p:cNvPr>
          <p:cNvPicPr>
            <a:picLocks noChangeAspect="1"/>
          </p:cNvPicPr>
          <p:nvPr/>
        </p:nvPicPr>
        <p:blipFill>
          <a:blip r:embed="rId3"/>
          <a:stretch>
            <a:fillRect/>
          </a:stretch>
        </p:blipFill>
        <p:spPr>
          <a:xfrm>
            <a:off x="7778667" y="1294591"/>
            <a:ext cx="1138801" cy="986961"/>
          </a:xfrm>
          <a:prstGeom prst="rect">
            <a:avLst/>
          </a:prstGeom>
        </p:spPr>
      </p:pic>
      <p:pic>
        <p:nvPicPr>
          <p:cNvPr id="5" name="Picture 4">
            <a:extLst>
              <a:ext uri="{FF2B5EF4-FFF2-40B4-BE49-F238E27FC236}">
                <a16:creationId xmlns:a16="http://schemas.microsoft.com/office/drawing/2014/main" id="{DEAE30CD-E4F3-0E40-997C-DF2A78F68108}"/>
              </a:ext>
            </a:extLst>
          </p:cNvPr>
          <p:cNvPicPr>
            <a:picLocks noChangeAspect="1"/>
          </p:cNvPicPr>
          <p:nvPr/>
        </p:nvPicPr>
        <p:blipFill>
          <a:blip r:embed="rId4"/>
          <a:stretch>
            <a:fillRect/>
          </a:stretch>
        </p:blipFill>
        <p:spPr>
          <a:xfrm>
            <a:off x="513628" y="1101101"/>
            <a:ext cx="6991563" cy="4943529"/>
          </a:xfrm>
          <a:prstGeom prst="rect">
            <a:avLst/>
          </a:prstGeom>
        </p:spPr>
      </p:pic>
    </p:spTree>
    <p:extLst>
      <p:ext uri="{BB962C8B-B14F-4D97-AF65-F5344CB8AC3E}">
        <p14:creationId xmlns:p14="http://schemas.microsoft.com/office/powerpoint/2010/main" val="7430888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Shape 194"/>
          <p:cNvSpPr txBox="1">
            <a:spLocks noGrp="1"/>
          </p:cNvSpPr>
          <p:nvPr>
            <p:ph type="title"/>
          </p:nvPr>
        </p:nvSpPr>
        <p:spPr>
          <a:xfrm>
            <a:off x="457201" y="51399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Dimensionality Reduction – t-SNE</a:t>
            </a:r>
            <a:endParaRPr lang="en-IE" sz="3200" b="0" i="0" u="none" strike="noStrike" cap="none" noProof="0" dirty="0">
              <a:solidFill>
                <a:srgbClr val="CB0029"/>
              </a:solidFill>
              <a:latin typeface="Calibri"/>
              <a:ea typeface="Calibri"/>
              <a:cs typeface="Calibri"/>
              <a:sym typeface="Calibri"/>
            </a:endParaRPr>
          </a:p>
        </p:txBody>
      </p:sp>
      <p:sp>
        <p:nvSpPr>
          <p:cNvPr id="196" name="Shape 196"/>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81</a:t>
            </a:fld>
            <a:endParaRPr sz="1200" b="0" i="0" u="none" strike="noStrike" cap="none">
              <a:solidFill>
                <a:srgbClr val="3F3F3F"/>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66C72397-F96E-D947-8B00-0B4C8080D639}"/>
              </a:ext>
            </a:extLst>
          </p:cNvPr>
          <p:cNvPicPr>
            <a:picLocks noChangeAspect="1"/>
          </p:cNvPicPr>
          <p:nvPr/>
        </p:nvPicPr>
        <p:blipFill>
          <a:blip r:embed="rId3"/>
          <a:stretch>
            <a:fillRect/>
          </a:stretch>
        </p:blipFill>
        <p:spPr>
          <a:xfrm>
            <a:off x="1046904" y="1128010"/>
            <a:ext cx="6915568" cy="4905062"/>
          </a:xfrm>
          <a:prstGeom prst="rect">
            <a:avLst/>
          </a:prstGeom>
        </p:spPr>
      </p:pic>
    </p:spTree>
    <p:extLst>
      <p:ext uri="{BB962C8B-B14F-4D97-AF65-F5344CB8AC3E}">
        <p14:creationId xmlns:p14="http://schemas.microsoft.com/office/powerpoint/2010/main" val="1324986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Shape 194"/>
          <p:cNvSpPr txBox="1">
            <a:spLocks noGrp="1"/>
          </p:cNvSpPr>
          <p:nvPr>
            <p:ph type="title"/>
          </p:nvPr>
        </p:nvSpPr>
        <p:spPr>
          <a:xfrm>
            <a:off x="457200" y="138071"/>
            <a:ext cx="8229600" cy="78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Visualisation and Interaction</a:t>
            </a:r>
            <a:endParaRPr lang="en-IE" sz="3200" b="0" i="0" u="none" strike="noStrike" cap="none" noProof="0" dirty="0">
              <a:solidFill>
                <a:srgbClr val="CB0029"/>
              </a:solidFill>
              <a:latin typeface="Calibri"/>
              <a:ea typeface="Calibri"/>
              <a:cs typeface="Calibri"/>
              <a:sym typeface="Calibri"/>
            </a:endParaRPr>
          </a:p>
        </p:txBody>
      </p:sp>
      <p:sp>
        <p:nvSpPr>
          <p:cNvPr id="196" name="Shape 196"/>
          <p:cNvSpPr txBox="1">
            <a:spLocks noGrp="1"/>
          </p:cNvSpPr>
          <p:nvPr>
            <p:ph type="sldNum" idx="12"/>
          </p:nvPr>
        </p:nvSpPr>
        <p:spPr>
          <a:xfrm>
            <a:off x="6553200" y="6287229"/>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82</a:t>
            </a:fld>
            <a:endParaRPr sz="1200" b="0" i="0" u="none" strike="noStrike" cap="none">
              <a:solidFill>
                <a:srgbClr val="3F3F3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D13AFD6F-9190-3042-BD3D-97CF33901801}"/>
              </a:ext>
            </a:extLst>
          </p:cNvPr>
          <p:cNvPicPr>
            <a:picLocks noChangeAspect="1"/>
          </p:cNvPicPr>
          <p:nvPr/>
        </p:nvPicPr>
        <p:blipFill>
          <a:blip r:embed="rId3"/>
          <a:stretch>
            <a:fillRect/>
          </a:stretch>
        </p:blipFill>
        <p:spPr>
          <a:xfrm>
            <a:off x="1094952" y="677147"/>
            <a:ext cx="6951768" cy="5322447"/>
          </a:xfrm>
          <a:prstGeom prst="rect">
            <a:avLst/>
          </a:prstGeom>
        </p:spPr>
      </p:pic>
      <p:sp>
        <p:nvSpPr>
          <p:cNvPr id="3" name="Rectangle 2">
            <a:extLst>
              <a:ext uri="{FF2B5EF4-FFF2-40B4-BE49-F238E27FC236}">
                <a16:creationId xmlns:a16="http://schemas.microsoft.com/office/drawing/2014/main" id="{0665C4A5-FA53-A249-8ED9-2CDDF832752A}"/>
              </a:ext>
            </a:extLst>
          </p:cNvPr>
          <p:cNvSpPr/>
          <p:nvPr/>
        </p:nvSpPr>
        <p:spPr>
          <a:xfrm>
            <a:off x="2735036" y="1002225"/>
            <a:ext cx="2685479" cy="369332"/>
          </a:xfrm>
          <a:prstGeom prst="rect">
            <a:avLst/>
          </a:prstGeom>
        </p:spPr>
        <p:txBody>
          <a:bodyPr wrap="none">
            <a:spAutoFit/>
          </a:bodyPr>
          <a:lstStyle/>
          <a:p>
            <a:r>
              <a:rPr lang="en-IE" b="1" dirty="0">
                <a:solidFill>
                  <a:schemeClr val="bg1"/>
                </a:solidFill>
              </a:rPr>
              <a:t>3) PCA for projecting units</a:t>
            </a:r>
          </a:p>
        </p:txBody>
      </p:sp>
      <p:sp>
        <p:nvSpPr>
          <p:cNvPr id="9" name="Rectangle 8">
            <a:extLst>
              <a:ext uri="{FF2B5EF4-FFF2-40B4-BE49-F238E27FC236}">
                <a16:creationId xmlns:a16="http://schemas.microsoft.com/office/drawing/2014/main" id="{BE947722-D705-6E4E-A47E-A20028E50DE7}"/>
              </a:ext>
            </a:extLst>
          </p:cNvPr>
          <p:cNvSpPr/>
          <p:nvPr/>
        </p:nvSpPr>
        <p:spPr>
          <a:xfrm>
            <a:off x="4811475" y="3745672"/>
            <a:ext cx="3235245" cy="369332"/>
          </a:xfrm>
          <a:prstGeom prst="rect">
            <a:avLst/>
          </a:prstGeom>
        </p:spPr>
        <p:txBody>
          <a:bodyPr wrap="none">
            <a:spAutoFit/>
          </a:bodyPr>
          <a:lstStyle/>
          <a:p>
            <a:r>
              <a:rPr lang="en-IE" b="1" dirty="0">
                <a:solidFill>
                  <a:schemeClr val="bg1"/>
                </a:solidFill>
              </a:rPr>
              <a:t>4) Graph for Temporal Evolution</a:t>
            </a:r>
          </a:p>
        </p:txBody>
      </p:sp>
      <p:sp>
        <p:nvSpPr>
          <p:cNvPr id="10" name="Rectangle 9">
            <a:extLst>
              <a:ext uri="{FF2B5EF4-FFF2-40B4-BE49-F238E27FC236}">
                <a16:creationId xmlns:a16="http://schemas.microsoft.com/office/drawing/2014/main" id="{6D37D047-7F7A-0E42-8D12-D774FEACCDE2}"/>
              </a:ext>
            </a:extLst>
          </p:cNvPr>
          <p:cNvSpPr/>
          <p:nvPr/>
        </p:nvSpPr>
        <p:spPr>
          <a:xfrm>
            <a:off x="2119340" y="3274466"/>
            <a:ext cx="1732013" cy="369332"/>
          </a:xfrm>
          <a:prstGeom prst="rect">
            <a:avLst/>
          </a:prstGeom>
        </p:spPr>
        <p:txBody>
          <a:bodyPr wrap="none">
            <a:spAutoFit/>
          </a:bodyPr>
          <a:lstStyle/>
          <a:p>
            <a:r>
              <a:rPr lang="en-IE" b="1" dirty="0">
                <a:solidFill>
                  <a:schemeClr val="bg1"/>
                </a:solidFill>
              </a:rPr>
              <a:t>1) Record Target</a:t>
            </a:r>
          </a:p>
        </p:txBody>
      </p:sp>
      <p:sp>
        <p:nvSpPr>
          <p:cNvPr id="11" name="Rectangle 10">
            <a:extLst>
              <a:ext uri="{FF2B5EF4-FFF2-40B4-BE49-F238E27FC236}">
                <a16:creationId xmlns:a16="http://schemas.microsoft.com/office/drawing/2014/main" id="{B19CCC66-433F-B044-94BC-C7A9ECC03ADE}"/>
              </a:ext>
            </a:extLst>
          </p:cNvPr>
          <p:cNvSpPr/>
          <p:nvPr/>
        </p:nvSpPr>
        <p:spPr>
          <a:xfrm>
            <a:off x="4376896" y="4644720"/>
            <a:ext cx="1900841" cy="369332"/>
          </a:xfrm>
          <a:prstGeom prst="rect">
            <a:avLst/>
          </a:prstGeom>
        </p:spPr>
        <p:txBody>
          <a:bodyPr wrap="none">
            <a:spAutoFit/>
          </a:bodyPr>
          <a:lstStyle/>
          <a:p>
            <a:r>
              <a:rPr lang="en-IE" b="1" dirty="0">
                <a:solidFill>
                  <a:schemeClr val="bg1"/>
                </a:solidFill>
              </a:rPr>
              <a:t>5) Output to DAW</a:t>
            </a:r>
          </a:p>
        </p:txBody>
      </p:sp>
      <p:sp>
        <p:nvSpPr>
          <p:cNvPr id="12" name="Rectangle 11">
            <a:extLst>
              <a:ext uri="{FF2B5EF4-FFF2-40B4-BE49-F238E27FC236}">
                <a16:creationId xmlns:a16="http://schemas.microsoft.com/office/drawing/2014/main" id="{936B7DDF-5C58-1244-9440-9AAA96E88CD9}"/>
              </a:ext>
            </a:extLst>
          </p:cNvPr>
          <p:cNvSpPr/>
          <p:nvPr/>
        </p:nvSpPr>
        <p:spPr>
          <a:xfrm>
            <a:off x="2060561" y="5446123"/>
            <a:ext cx="3349250" cy="369332"/>
          </a:xfrm>
          <a:prstGeom prst="rect">
            <a:avLst/>
          </a:prstGeom>
        </p:spPr>
        <p:txBody>
          <a:bodyPr wrap="none">
            <a:spAutoFit/>
          </a:bodyPr>
          <a:lstStyle/>
          <a:p>
            <a:r>
              <a:rPr lang="en-IE" b="1" dirty="0">
                <a:solidFill>
                  <a:schemeClr val="bg1"/>
                </a:solidFill>
              </a:rPr>
              <a:t>2) Adjust Similarity and Generate</a:t>
            </a:r>
          </a:p>
        </p:txBody>
      </p:sp>
    </p:spTree>
    <p:extLst>
      <p:ext uri="{BB962C8B-B14F-4D97-AF65-F5344CB8AC3E}">
        <p14:creationId xmlns:p14="http://schemas.microsoft.com/office/powerpoint/2010/main" val="3857054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469558" y="513991"/>
            <a:ext cx="8229600" cy="780685"/>
          </a:xfrm>
        </p:spPr>
        <p:txBody>
          <a:bodyPr/>
          <a:lstStyle/>
          <a:p>
            <a:r>
              <a:rPr lang="en-IE" noProof="0" dirty="0"/>
              <a:t>Section 5</a:t>
            </a:r>
          </a:p>
        </p:txBody>
      </p:sp>
      <p:cxnSp>
        <p:nvCxnSpPr>
          <p:cNvPr id="17" name="Straight Connector 16">
            <a:extLst>
              <a:ext uri="{FF2B5EF4-FFF2-40B4-BE49-F238E27FC236}">
                <a16:creationId xmlns:a16="http://schemas.microsoft.com/office/drawing/2014/main" id="{883027D3-59E2-624B-9AB9-15DD92E2C1B6}"/>
              </a:ext>
            </a:extLst>
          </p:cNvPr>
          <p:cNvCxnSpPr>
            <a:cxnSpLocks/>
            <a:stCxn id="9" idx="6"/>
            <a:endCxn id="13" idx="6"/>
          </p:cNvCxnSpPr>
          <p:nvPr/>
        </p:nvCxnSpPr>
        <p:spPr>
          <a:xfrm>
            <a:off x="2065101" y="4277556"/>
            <a:ext cx="6006961"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D7B5CBDC-4F28-FA46-8BDC-EDA4E822D16C}"/>
              </a:ext>
            </a:extLst>
          </p:cNvPr>
          <p:cNvSpPr/>
          <p:nvPr/>
        </p:nvSpPr>
        <p:spPr>
          <a:xfrm>
            <a:off x="1613039" y="4051525"/>
            <a:ext cx="452062" cy="452062"/>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IE" dirty="0"/>
              <a:t>4</a:t>
            </a:r>
          </a:p>
        </p:txBody>
      </p:sp>
      <p:sp>
        <p:nvSpPr>
          <p:cNvPr id="11" name="Oval 10">
            <a:extLst>
              <a:ext uri="{FF2B5EF4-FFF2-40B4-BE49-F238E27FC236}">
                <a16:creationId xmlns:a16="http://schemas.microsoft.com/office/drawing/2014/main" id="{C1646E95-7A08-9E4F-9DFF-973637AB9B67}"/>
              </a:ext>
            </a:extLst>
          </p:cNvPr>
          <p:cNvSpPr/>
          <p:nvPr/>
        </p:nvSpPr>
        <p:spPr>
          <a:xfrm>
            <a:off x="4842550" y="4051525"/>
            <a:ext cx="452062" cy="452062"/>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5</a:t>
            </a:r>
          </a:p>
        </p:txBody>
      </p:sp>
      <p:sp>
        <p:nvSpPr>
          <p:cNvPr id="13" name="Oval 12">
            <a:extLst>
              <a:ext uri="{FF2B5EF4-FFF2-40B4-BE49-F238E27FC236}">
                <a16:creationId xmlns:a16="http://schemas.microsoft.com/office/drawing/2014/main" id="{80A2A8BE-3F66-964A-BBE4-07C8121E2B19}"/>
              </a:ext>
            </a:extLst>
          </p:cNvPr>
          <p:cNvSpPr/>
          <p:nvPr/>
        </p:nvSpPr>
        <p:spPr>
          <a:xfrm>
            <a:off x="7620000" y="4051525"/>
            <a:ext cx="452062" cy="452062"/>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6</a:t>
            </a:r>
          </a:p>
        </p:txBody>
      </p:sp>
      <p:sp>
        <p:nvSpPr>
          <p:cNvPr id="15" name="TextBox 14">
            <a:extLst>
              <a:ext uri="{FF2B5EF4-FFF2-40B4-BE49-F238E27FC236}">
                <a16:creationId xmlns:a16="http://schemas.microsoft.com/office/drawing/2014/main" id="{AA6C41EE-4316-294F-8504-DC61C6D6F37D}"/>
              </a:ext>
            </a:extLst>
          </p:cNvPr>
          <p:cNvSpPr txBox="1"/>
          <p:nvPr/>
        </p:nvSpPr>
        <p:spPr>
          <a:xfrm>
            <a:off x="612644" y="3240000"/>
            <a:ext cx="2493118" cy="646331"/>
          </a:xfrm>
          <a:prstGeom prst="rect">
            <a:avLst/>
          </a:prstGeom>
          <a:noFill/>
        </p:spPr>
        <p:txBody>
          <a:bodyPr wrap="none" rtlCol="0">
            <a:spAutoFit/>
          </a:bodyPr>
          <a:lstStyle/>
          <a:p>
            <a:pPr algn="ctr"/>
            <a:r>
              <a:rPr lang="en-IE" b="1" dirty="0">
                <a:solidFill>
                  <a:schemeClr val="bg1">
                    <a:lumMod val="85000"/>
                  </a:schemeClr>
                </a:solidFill>
              </a:rPr>
              <a:t>User-tailored Rhythmic </a:t>
            </a:r>
          </a:p>
          <a:p>
            <a:pPr algn="ctr"/>
            <a:r>
              <a:rPr lang="en-IE" b="1" dirty="0">
                <a:solidFill>
                  <a:schemeClr val="bg1">
                    <a:lumMod val="85000"/>
                  </a:schemeClr>
                </a:solidFill>
              </a:rPr>
              <a:t>Concatenative Synthesis</a:t>
            </a:r>
          </a:p>
        </p:txBody>
      </p:sp>
      <p:sp>
        <p:nvSpPr>
          <p:cNvPr id="20" name="TextBox 19">
            <a:extLst>
              <a:ext uri="{FF2B5EF4-FFF2-40B4-BE49-F238E27FC236}">
                <a16:creationId xmlns:a16="http://schemas.microsoft.com/office/drawing/2014/main" id="{B5BC8623-93B7-9E46-91B4-8DC4FF445DE5}"/>
              </a:ext>
            </a:extLst>
          </p:cNvPr>
          <p:cNvSpPr txBox="1"/>
          <p:nvPr/>
        </p:nvSpPr>
        <p:spPr>
          <a:xfrm>
            <a:off x="4101231" y="3240000"/>
            <a:ext cx="1927965" cy="400110"/>
          </a:xfrm>
          <a:prstGeom prst="rect">
            <a:avLst/>
          </a:prstGeom>
          <a:noFill/>
        </p:spPr>
        <p:txBody>
          <a:bodyPr wrap="square" rtlCol="0">
            <a:spAutoFit/>
          </a:bodyPr>
          <a:lstStyle/>
          <a:p>
            <a:pPr algn="ctr"/>
            <a:r>
              <a:rPr lang="en-IE" sz="2000" b="1" dirty="0"/>
              <a:t>Evaluation</a:t>
            </a:r>
          </a:p>
        </p:txBody>
      </p:sp>
      <p:sp>
        <p:nvSpPr>
          <p:cNvPr id="21" name="TextBox 20">
            <a:extLst>
              <a:ext uri="{FF2B5EF4-FFF2-40B4-BE49-F238E27FC236}">
                <a16:creationId xmlns:a16="http://schemas.microsoft.com/office/drawing/2014/main" id="{09666C69-7B7F-9F43-B3A9-20EA4E6CFD0B}"/>
              </a:ext>
            </a:extLst>
          </p:cNvPr>
          <p:cNvSpPr txBox="1"/>
          <p:nvPr/>
        </p:nvSpPr>
        <p:spPr>
          <a:xfrm>
            <a:off x="7188640" y="3246365"/>
            <a:ext cx="1314782" cy="369332"/>
          </a:xfrm>
          <a:prstGeom prst="rect">
            <a:avLst/>
          </a:prstGeom>
          <a:noFill/>
        </p:spPr>
        <p:txBody>
          <a:bodyPr wrap="none" rtlCol="0">
            <a:spAutoFit/>
          </a:bodyPr>
          <a:lstStyle/>
          <a:p>
            <a:pPr algn="ctr"/>
            <a:r>
              <a:rPr lang="en-IE" b="1" dirty="0">
                <a:solidFill>
                  <a:schemeClr val="bg1">
                    <a:lumMod val="85000"/>
                  </a:schemeClr>
                </a:solidFill>
              </a:rPr>
              <a:t>Conclusions</a:t>
            </a:r>
          </a:p>
        </p:txBody>
      </p:sp>
      <p:sp>
        <p:nvSpPr>
          <p:cNvPr id="33" name="TextBox 32">
            <a:extLst>
              <a:ext uri="{FF2B5EF4-FFF2-40B4-BE49-F238E27FC236}">
                <a16:creationId xmlns:a16="http://schemas.microsoft.com/office/drawing/2014/main" id="{364234A6-EE6B-D945-9108-90C600E97F4F}"/>
              </a:ext>
            </a:extLst>
          </p:cNvPr>
          <p:cNvSpPr txBox="1"/>
          <p:nvPr/>
        </p:nvSpPr>
        <p:spPr>
          <a:xfrm>
            <a:off x="208089" y="4600800"/>
            <a:ext cx="3574590" cy="1077218"/>
          </a:xfrm>
          <a:prstGeom prst="rect">
            <a:avLst/>
          </a:prstGeom>
          <a:noFill/>
        </p:spPr>
        <p:txBody>
          <a:bodyPr wrap="square" rtlCol="0">
            <a:spAutoFit/>
          </a:bodyPr>
          <a:lstStyle/>
          <a:p>
            <a:pPr marL="285750" indent="-285750">
              <a:buFont typeface="Arial" panose="020B0604020202020204" pitchFamily="34" charset="0"/>
              <a:buChar char="•"/>
            </a:pPr>
            <a:r>
              <a:rPr lang="en-IE" sz="1600" dirty="0">
                <a:solidFill>
                  <a:schemeClr val="bg1">
                    <a:lumMod val="85000"/>
                  </a:schemeClr>
                </a:solidFill>
              </a:rPr>
              <a:t>Interfaces for computer music</a:t>
            </a:r>
          </a:p>
          <a:p>
            <a:pPr marL="285750" indent="-285750">
              <a:buFont typeface="Arial" panose="020B0604020202020204" pitchFamily="34" charset="0"/>
              <a:buChar char="•"/>
            </a:pPr>
            <a:r>
              <a:rPr lang="en-IE" sz="1600" dirty="0">
                <a:solidFill>
                  <a:schemeClr val="bg1">
                    <a:lumMod val="85000"/>
                  </a:schemeClr>
                </a:solidFill>
              </a:rPr>
              <a:t>Visualisation</a:t>
            </a:r>
          </a:p>
          <a:p>
            <a:pPr marL="285750" indent="-285750">
              <a:buFont typeface="Arial" panose="020B0604020202020204" pitchFamily="34" charset="0"/>
              <a:buChar char="•"/>
            </a:pPr>
            <a:r>
              <a:rPr lang="en-IE" sz="1600" dirty="0" err="1">
                <a:solidFill>
                  <a:schemeClr val="bg1">
                    <a:lumMod val="85000"/>
                  </a:schemeClr>
                </a:solidFill>
              </a:rPr>
              <a:t>RhythmCAT</a:t>
            </a:r>
            <a:r>
              <a:rPr lang="en-IE" sz="1600" dirty="0">
                <a:solidFill>
                  <a:schemeClr val="bg1">
                    <a:lumMod val="85000"/>
                  </a:schemeClr>
                </a:solidFill>
              </a:rPr>
              <a:t> – an instrument for</a:t>
            </a:r>
            <a:br>
              <a:rPr lang="en-IE" sz="1600" dirty="0">
                <a:solidFill>
                  <a:schemeClr val="bg1">
                    <a:lumMod val="85000"/>
                  </a:schemeClr>
                </a:solidFill>
              </a:rPr>
            </a:br>
            <a:r>
              <a:rPr lang="en-IE" sz="1600" dirty="0">
                <a:solidFill>
                  <a:schemeClr val="bg1">
                    <a:lumMod val="85000"/>
                  </a:schemeClr>
                </a:solidFill>
              </a:rPr>
              <a:t>rhythmic concatenative synthesis</a:t>
            </a:r>
          </a:p>
        </p:txBody>
      </p:sp>
      <p:sp>
        <p:nvSpPr>
          <p:cNvPr id="25" name="TextBox 24">
            <a:extLst>
              <a:ext uri="{FF2B5EF4-FFF2-40B4-BE49-F238E27FC236}">
                <a16:creationId xmlns:a16="http://schemas.microsoft.com/office/drawing/2014/main" id="{179E0A89-B422-FA48-AB91-30F104A3CDC7}"/>
              </a:ext>
            </a:extLst>
          </p:cNvPr>
          <p:cNvSpPr txBox="1"/>
          <p:nvPr/>
        </p:nvSpPr>
        <p:spPr>
          <a:xfrm>
            <a:off x="3795893" y="4600800"/>
            <a:ext cx="3086821" cy="1200329"/>
          </a:xfrm>
          <a:prstGeom prst="rect">
            <a:avLst/>
          </a:prstGeom>
          <a:noFill/>
        </p:spPr>
        <p:txBody>
          <a:bodyPr wrap="square" rtlCol="0">
            <a:spAutoFit/>
          </a:bodyPr>
          <a:lstStyle/>
          <a:p>
            <a:pPr marL="285750" indent="-285750">
              <a:buFont typeface="Arial" panose="020B0604020202020204" pitchFamily="34" charset="0"/>
              <a:buChar char="•"/>
            </a:pPr>
            <a:r>
              <a:rPr lang="en-IE" dirty="0"/>
              <a:t>Objective system evaluation</a:t>
            </a:r>
          </a:p>
          <a:p>
            <a:pPr marL="285750" indent="-285750">
              <a:buFont typeface="Arial" panose="020B0604020202020204" pitchFamily="34" charset="0"/>
              <a:buChar char="•"/>
            </a:pPr>
            <a:r>
              <a:rPr lang="en-IE" dirty="0"/>
              <a:t>Subject listener survey</a:t>
            </a:r>
          </a:p>
          <a:p>
            <a:pPr marL="285750" indent="-285750">
              <a:buFont typeface="Arial" panose="020B0604020202020204" pitchFamily="34" charset="0"/>
              <a:buChar char="•"/>
            </a:pPr>
            <a:r>
              <a:rPr lang="en-IE" dirty="0"/>
              <a:t>Qualitative evaluation and thematic user analysis </a:t>
            </a:r>
          </a:p>
        </p:txBody>
      </p:sp>
      <p:pic>
        <p:nvPicPr>
          <p:cNvPr id="5" name="Picture 4">
            <a:extLst>
              <a:ext uri="{FF2B5EF4-FFF2-40B4-BE49-F238E27FC236}">
                <a16:creationId xmlns:a16="http://schemas.microsoft.com/office/drawing/2014/main" id="{5AB0A797-1FBC-BA47-A6C4-ECA0436B1457}"/>
              </a:ext>
            </a:extLst>
          </p:cNvPr>
          <p:cNvPicPr>
            <a:picLocks noChangeAspect="1"/>
          </p:cNvPicPr>
          <p:nvPr/>
        </p:nvPicPr>
        <p:blipFill>
          <a:blip r:embed="rId3">
            <a:duotone>
              <a:schemeClr val="bg2">
                <a:shade val="45000"/>
                <a:satMod val="135000"/>
              </a:schemeClr>
              <a:prstClr val="white"/>
            </a:duotone>
          </a:blip>
          <a:stretch>
            <a:fillRect/>
          </a:stretch>
        </p:blipFill>
        <p:spPr>
          <a:xfrm>
            <a:off x="1894998" y="1710924"/>
            <a:ext cx="920357" cy="1196464"/>
          </a:xfrm>
          <a:prstGeom prst="rect">
            <a:avLst/>
          </a:prstGeom>
        </p:spPr>
      </p:pic>
      <p:pic>
        <p:nvPicPr>
          <p:cNvPr id="7" name="Picture 6">
            <a:extLst>
              <a:ext uri="{FF2B5EF4-FFF2-40B4-BE49-F238E27FC236}">
                <a16:creationId xmlns:a16="http://schemas.microsoft.com/office/drawing/2014/main" id="{54363F02-5AB1-6445-B350-119FB5C643EE}"/>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99728" y="1617919"/>
            <a:ext cx="971472" cy="1373122"/>
          </a:xfrm>
          <a:prstGeom prst="rect">
            <a:avLst/>
          </a:prstGeom>
        </p:spPr>
      </p:pic>
      <p:pic>
        <p:nvPicPr>
          <p:cNvPr id="10" name="Picture 9">
            <a:extLst>
              <a:ext uri="{FF2B5EF4-FFF2-40B4-BE49-F238E27FC236}">
                <a16:creationId xmlns:a16="http://schemas.microsoft.com/office/drawing/2014/main" id="{8B161683-BA5D-E140-BEF4-E74967D3E58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46129" y="1415962"/>
            <a:ext cx="1251744" cy="1619904"/>
          </a:xfrm>
          <a:prstGeom prst="rect">
            <a:avLst/>
          </a:prstGeom>
        </p:spPr>
      </p:pic>
      <p:pic>
        <p:nvPicPr>
          <p:cNvPr id="14" name="Picture 13">
            <a:extLst>
              <a:ext uri="{FF2B5EF4-FFF2-40B4-BE49-F238E27FC236}">
                <a16:creationId xmlns:a16="http://schemas.microsoft.com/office/drawing/2014/main" id="{9755C16E-13F7-864F-95DD-E488ADE90C0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88650" y="1306383"/>
            <a:ext cx="1239997" cy="1754751"/>
          </a:xfrm>
          <a:prstGeom prst="rect">
            <a:avLst/>
          </a:prstGeom>
        </p:spPr>
      </p:pic>
      <p:pic>
        <p:nvPicPr>
          <p:cNvPr id="30" name="Picture 29">
            <a:extLst>
              <a:ext uri="{FF2B5EF4-FFF2-40B4-BE49-F238E27FC236}">
                <a16:creationId xmlns:a16="http://schemas.microsoft.com/office/drawing/2014/main" id="{54BD7452-54FA-5847-83C9-DCABB89EC58D}"/>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rot="5400000">
            <a:off x="7205171" y="1910003"/>
            <a:ext cx="1201134" cy="842136"/>
          </a:xfrm>
          <a:prstGeom prst="rect">
            <a:avLst/>
          </a:prstGeom>
          <a:ln w="12700">
            <a:solidFill>
              <a:schemeClr val="tx1">
                <a:lumMod val="50000"/>
                <a:lumOff val="50000"/>
                <a:alpha val="28000"/>
              </a:schemeClr>
            </a:solidFill>
          </a:ln>
        </p:spPr>
      </p:pic>
      <p:sp>
        <p:nvSpPr>
          <p:cNvPr id="2" name="Slide Number Placeholder 1">
            <a:extLst>
              <a:ext uri="{FF2B5EF4-FFF2-40B4-BE49-F238E27FC236}">
                <a16:creationId xmlns:a16="http://schemas.microsoft.com/office/drawing/2014/main" id="{96F25C22-39FF-B241-834E-B90B2A50DEC6}"/>
              </a:ext>
            </a:extLst>
          </p:cNvPr>
          <p:cNvSpPr>
            <a:spLocks noGrp="1"/>
          </p:cNvSpPr>
          <p:nvPr>
            <p:ph type="sldNum" sz="quarter" idx="4"/>
          </p:nvPr>
        </p:nvSpPr>
        <p:spPr/>
        <p:txBody>
          <a:bodyPr/>
          <a:lstStyle/>
          <a:p>
            <a:fld id="{E696DCD3-46B7-BF4D-8C43-85570FC75805}" type="slidenum">
              <a:rPr lang="es-ES" smtClean="0"/>
              <a:pPr/>
              <a:t>83</a:t>
            </a:fld>
            <a:endParaRPr lang="es-ES" dirty="0"/>
          </a:p>
        </p:txBody>
      </p:sp>
      <p:sp>
        <p:nvSpPr>
          <p:cNvPr id="23" name="TextBox 22">
            <a:extLst>
              <a:ext uri="{FF2B5EF4-FFF2-40B4-BE49-F238E27FC236}">
                <a16:creationId xmlns:a16="http://schemas.microsoft.com/office/drawing/2014/main" id="{90260666-8C99-7D47-9FC9-9F16D685B074}"/>
              </a:ext>
            </a:extLst>
          </p:cNvPr>
          <p:cNvSpPr txBox="1"/>
          <p:nvPr/>
        </p:nvSpPr>
        <p:spPr>
          <a:xfrm>
            <a:off x="6895928" y="4600800"/>
            <a:ext cx="1907409" cy="830997"/>
          </a:xfrm>
          <a:prstGeom prst="rect">
            <a:avLst/>
          </a:prstGeom>
          <a:noFill/>
        </p:spPr>
        <p:txBody>
          <a:bodyPr wrap="square" rtlCol="0">
            <a:spAutoFit/>
          </a:bodyPr>
          <a:lstStyle/>
          <a:p>
            <a:pPr marL="285750" indent="-285750">
              <a:buFont typeface="Arial" panose="020B0604020202020204" pitchFamily="34" charset="0"/>
              <a:buChar char="•"/>
            </a:pPr>
            <a:r>
              <a:rPr lang="en-IE" sz="1600" dirty="0">
                <a:solidFill>
                  <a:schemeClr val="bg1">
                    <a:lumMod val="85000"/>
                  </a:schemeClr>
                </a:solidFill>
              </a:rPr>
              <a:t>Contributions</a:t>
            </a:r>
          </a:p>
          <a:p>
            <a:pPr marL="285750" indent="-285750">
              <a:buFont typeface="Arial" panose="020B0604020202020204" pitchFamily="34" charset="0"/>
              <a:buChar char="•"/>
            </a:pPr>
            <a:r>
              <a:rPr lang="en-IE" sz="1600" dirty="0">
                <a:solidFill>
                  <a:schemeClr val="bg1">
                    <a:lumMod val="85000"/>
                  </a:schemeClr>
                </a:solidFill>
              </a:rPr>
              <a:t>Future Work</a:t>
            </a:r>
            <a:br>
              <a:rPr lang="en-IE" sz="1600" dirty="0">
                <a:solidFill>
                  <a:schemeClr val="bg1">
                    <a:lumMod val="85000"/>
                  </a:schemeClr>
                </a:solidFill>
              </a:rPr>
            </a:br>
            <a:endParaRPr lang="en-IE" sz="1600" dirty="0">
              <a:solidFill>
                <a:schemeClr val="bg1">
                  <a:lumMod val="85000"/>
                </a:schemeClr>
              </a:solidFill>
            </a:endParaRPr>
          </a:p>
        </p:txBody>
      </p:sp>
    </p:spTree>
    <p:extLst>
      <p:ext uri="{BB962C8B-B14F-4D97-AF65-F5344CB8AC3E}">
        <p14:creationId xmlns:p14="http://schemas.microsoft.com/office/powerpoint/2010/main" val="13571075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Evaluation is lacking in literature, we outline a methodology</a:t>
            </a:r>
          </a:p>
          <a:p>
            <a:r>
              <a:rPr lang="en-US" b="1" dirty="0"/>
              <a:t>Quantitative</a:t>
            </a:r>
            <a:r>
              <a:rPr lang="en-US" dirty="0"/>
              <a:t> Evaluation*:</a:t>
            </a:r>
          </a:p>
          <a:p>
            <a:pPr lvl="1"/>
            <a:r>
              <a:rPr lang="en-US" sz="2400" b="1" dirty="0"/>
              <a:t>Retrieval Accuracy</a:t>
            </a:r>
            <a:r>
              <a:rPr lang="en-US" sz="2400" dirty="0"/>
              <a:t> does the system output correctly labelled polyphonic drum sounds</a:t>
            </a:r>
          </a:p>
          <a:p>
            <a:pPr lvl="1"/>
            <a:r>
              <a:rPr lang="en-US" sz="2400" b="1" dirty="0"/>
              <a:t>Listener Evaluation </a:t>
            </a:r>
            <a:r>
              <a:rPr lang="en-US" sz="2400" dirty="0"/>
              <a:t>does the system output similar sounding patterns to the target in terms of </a:t>
            </a:r>
            <a:r>
              <a:rPr lang="en-US" sz="2400" i="1" dirty="0"/>
              <a:t>pattern </a:t>
            </a:r>
            <a:r>
              <a:rPr lang="en-US" sz="2400" dirty="0"/>
              <a:t>and </a:t>
            </a:r>
            <a:r>
              <a:rPr lang="en-US" sz="2400" i="1" dirty="0"/>
              <a:t>timbre.</a:t>
            </a:r>
          </a:p>
          <a:p>
            <a:r>
              <a:rPr lang="en-US" b="1" dirty="0"/>
              <a:t>Qualitative</a:t>
            </a:r>
            <a:r>
              <a:rPr lang="en-US" dirty="0"/>
              <a:t> Evaluation*: </a:t>
            </a:r>
          </a:p>
          <a:p>
            <a:pPr lvl="1"/>
            <a:r>
              <a:rPr lang="en-US" sz="2400" dirty="0"/>
              <a:t>Participants interaction with instrument </a:t>
            </a:r>
          </a:p>
          <a:p>
            <a:pPr lvl="1"/>
            <a:r>
              <a:rPr lang="en-US" sz="2400" dirty="0"/>
              <a:t>Informal experience and impressions of the system.</a:t>
            </a:r>
          </a:p>
          <a:p>
            <a:endParaRPr lang="en-IE" dirty="0"/>
          </a:p>
        </p:txBody>
      </p:sp>
      <p:sp>
        <p:nvSpPr>
          <p:cNvPr id="3" name="Title 2"/>
          <p:cNvSpPr>
            <a:spLocks noGrp="1"/>
          </p:cNvSpPr>
          <p:nvPr>
            <p:ph type="title"/>
          </p:nvPr>
        </p:nvSpPr>
        <p:spPr/>
        <p:txBody>
          <a:bodyPr/>
          <a:lstStyle/>
          <a:p>
            <a:r>
              <a:rPr lang="es-ES" dirty="0" err="1"/>
              <a:t>Evaluation</a:t>
            </a:r>
            <a:endParaRPr lang="en-US" dirty="0"/>
          </a:p>
        </p:txBody>
      </p:sp>
      <p:sp>
        <p:nvSpPr>
          <p:cNvPr id="4" name="Slide Number Placeholder 3"/>
          <p:cNvSpPr>
            <a:spLocks noGrp="1"/>
          </p:cNvSpPr>
          <p:nvPr>
            <p:ph type="sldNum" sz="quarter" idx="4"/>
          </p:nvPr>
        </p:nvSpPr>
        <p:spPr/>
        <p:txBody>
          <a:bodyPr/>
          <a:lstStyle/>
          <a:p>
            <a:fld id="{E696DCD3-46B7-BF4D-8C43-85570FC75805}" type="slidenum">
              <a:rPr lang="es-ES" smtClean="0"/>
              <a:pPr/>
              <a:t>84</a:t>
            </a:fld>
            <a:endParaRPr lang="es-ES" dirty="0"/>
          </a:p>
        </p:txBody>
      </p:sp>
      <p:sp>
        <p:nvSpPr>
          <p:cNvPr id="5" name="Rectangle 4">
            <a:extLst>
              <a:ext uri="{FF2B5EF4-FFF2-40B4-BE49-F238E27FC236}">
                <a16:creationId xmlns:a16="http://schemas.microsoft.com/office/drawing/2014/main" id="{2186C489-7894-1E4E-834F-9FD771DE870C}"/>
              </a:ext>
            </a:extLst>
          </p:cNvPr>
          <p:cNvSpPr/>
          <p:nvPr/>
        </p:nvSpPr>
        <p:spPr>
          <a:xfrm>
            <a:off x="5242969" y="6287229"/>
            <a:ext cx="3184270" cy="369332"/>
          </a:xfrm>
          <a:prstGeom prst="rect">
            <a:avLst/>
          </a:prstGeom>
        </p:spPr>
        <p:txBody>
          <a:bodyPr wrap="none">
            <a:spAutoFit/>
          </a:bodyPr>
          <a:lstStyle/>
          <a:p>
            <a:pPr lvl="0"/>
            <a:r>
              <a:rPr lang="en-IE" dirty="0"/>
              <a:t>*</a:t>
            </a:r>
            <a:r>
              <a:rPr lang="en-IE" dirty="0" err="1"/>
              <a:t>Ó</a:t>
            </a:r>
            <a:r>
              <a:rPr lang="en-IE" dirty="0"/>
              <a:t> Nuanáin et al., 2015b; 2015c</a:t>
            </a:r>
          </a:p>
        </p:txBody>
      </p:sp>
    </p:spTree>
    <p:extLst>
      <p:ext uri="{BB962C8B-B14F-4D97-AF65-F5344CB8AC3E}">
        <p14:creationId xmlns:p14="http://schemas.microsoft.com/office/powerpoint/2010/main" val="3096422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E" sz="2800" dirty="0"/>
              <a:t>Ten </a:t>
            </a:r>
            <a:r>
              <a:rPr lang="en-IE" sz="2800" b="1" dirty="0"/>
              <a:t>breakbeats</a:t>
            </a:r>
            <a:r>
              <a:rPr lang="en-IE" sz="2800" dirty="0"/>
              <a:t> ranging from 75BPM to 142BPM</a:t>
            </a:r>
          </a:p>
          <a:p>
            <a:r>
              <a:rPr lang="en-IE" sz="2800" dirty="0"/>
              <a:t>Labels </a:t>
            </a:r>
          </a:p>
          <a:p>
            <a:pPr lvl="1"/>
            <a:r>
              <a:rPr lang="en-IE" sz="2600" dirty="0"/>
              <a:t>Kick, Snare, Hi-Hat, Cymbal </a:t>
            </a:r>
          </a:p>
          <a:p>
            <a:pPr lvl="1"/>
            <a:r>
              <a:rPr lang="en-IE" sz="2600" dirty="0"/>
              <a:t>X where sound wasn’t clearly discernible.</a:t>
            </a:r>
          </a:p>
          <a:p>
            <a:r>
              <a:rPr lang="en-IE" sz="2800" dirty="0"/>
              <a:t>Each of the loop used as </a:t>
            </a:r>
            <a:r>
              <a:rPr lang="en-IE" sz="2800" b="1" dirty="0"/>
              <a:t>target</a:t>
            </a:r>
            <a:r>
              <a:rPr lang="en-IE" sz="2800" dirty="0"/>
              <a:t> for the system </a:t>
            </a:r>
          </a:p>
          <a:p>
            <a:pPr lvl="1"/>
            <a:r>
              <a:rPr lang="en-IE" sz="2600" b="1" dirty="0"/>
              <a:t>Corpus</a:t>
            </a:r>
            <a:r>
              <a:rPr lang="en-IE" sz="2600" dirty="0"/>
              <a:t> from the other 9 breakbeats</a:t>
            </a:r>
          </a:p>
          <a:p>
            <a:r>
              <a:rPr lang="en-IE" sz="2800" dirty="0"/>
              <a:t>Four variations, 4 different distances to the target</a:t>
            </a:r>
          </a:p>
          <a:p>
            <a:r>
              <a:rPr lang="en-IE" sz="2800" b="1" dirty="0"/>
              <a:t>40</a:t>
            </a:r>
            <a:r>
              <a:rPr lang="en-IE" sz="2800" dirty="0"/>
              <a:t> generated loops in total</a:t>
            </a:r>
            <a:endParaRPr lang="en-US" sz="2800" dirty="0"/>
          </a:p>
        </p:txBody>
      </p:sp>
      <p:sp>
        <p:nvSpPr>
          <p:cNvPr id="3" name="Title 2"/>
          <p:cNvSpPr>
            <a:spLocks noGrp="1"/>
          </p:cNvSpPr>
          <p:nvPr>
            <p:ph type="title"/>
          </p:nvPr>
        </p:nvSpPr>
        <p:spPr/>
        <p:txBody>
          <a:bodyPr/>
          <a:lstStyle/>
          <a:p>
            <a:r>
              <a:rPr lang="es-ES" dirty="0" err="1"/>
              <a:t>Objective</a:t>
            </a:r>
            <a:r>
              <a:rPr lang="es-ES" dirty="0"/>
              <a:t> </a:t>
            </a:r>
            <a:r>
              <a:rPr lang="es-ES" dirty="0" err="1"/>
              <a:t>Evaluation</a:t>
            </a:r>
            <a:r>
              <a:rPr lang="es-ES" dirty="0"/>
              <a:t> - </a:t>
            </a:r>
            <a:r>
              <a:rPr lang="es-ES" dirty="0" err="1"/>
              <a:t>Experiment</a:t>
            </a:r>
            <a:r>
              <a:rPr lang="es-ES" dirty="0"/>
              <a:t> </a:t>
            </a:r>
            <a:r>
              <a:rPr lang="es-ES" dirty="0" err="1"/>
              <a:t>Design</a:t>
            </a:r>
            <a:r>
              <a:rPr lang="es-ES" dirty="0"/>
              <a:t>*</a:t>
            </a:r>
            <a:endParaRPr lang="en-US" dirty="0"/>
          </a:p>
        </p:txBody>
      </p:sp>
      <p:sp>
        <p:nvSpPr>
          <p:cNvPr id="4" name="Slide Number Placeholder 3"/>
          <p:cNvSpPr>
            <a:spLocks noGrp="1"/>
          </p:cNvSpPr>
          <p:nvPr>
            <p:ph type="sldNum" sz="quarter" idx="4"/>
          </p:nvPr>
        </p:nvSpPr>
        <p:spPr/>
        <p:txBody>
          <a:bodyPr/>
          <a:lstStyle/>
          <a:p>
            <a:fld id="{E696DCD3-46B7-BF4D-8C43-85570FC75805}" type="slidenum">
              <a:rPr lang="es-ES" smtClean="0"/>
              <a:pPr/>
              <a:t>85</a:t>
            </a:fld>
            <a:endParaRPr lang="es-ES" dirty="0"/>
          </a:p>
        </p:txBody>
      </p:sp>
      <p:sp>
        <p:nvSpPr>
          <p:cNvPr id="5" name="Rectangle 4">
            <a:extLst>
              <a:ext uri="{FF2B5EF4-FFF2-40B4-BE49-F238E27FC236}">
                <a16:creationId xmlns:a16="http://schemas.microsoft.com/office/drawing/2014/main" id="{2186C489-7894-1E4E-834F-9FD771DE870C}"/>
              </a:ext>
            </a:extLst>
          </p:cNvPr>
          <p:cNvSpPr/>
          <p:nvPr/>
        </p:nvSpPr>
        <p:spPr>
          <a:xfrm>
            <a:off x="5800530" y="6287229"/>
            <a:ext cx="2558714" cy="369332"/>
          </a:xfrm>
          <a:prstGeom prst="rect">
            <a:avLst/>
          </a:prstGeom>
        </p:spPr>
        <p:txBody>
          <a:bodyPr wrap="none">
            <a:spAutoFit/>
          </a:bodyPr>
          <a:lstStyle/>
          <a:p>
            <a:pPr lvl="0"/>
            <a:r>
              <a:rPr lang="en-IE" dirty="0"/>
              <a:t>*</a:t>
            </a:r>
            <a:r>
              <a:rPr lang="en-IE" dirty="0" err="1"/>
              <a:t>Ó</a:t>
            </a:r>
            <a:r>
              <a:rPr lang="en-IE" dirty="0"/>
              <a:t> Nuanáin et al., 2015c</a:t>
            </a:r>
          </a:p>
        </p:txBody>
      </p:sp>
    </p:spTree>
    <p:extLst>
      <p:ext uri="{BB962C8B-B14F-4D97-AF65-F5344CB8AC3E}">
        <p14:creationId xmlns:p14="http://schemas.microsoft.com/office/powerpoint/2010/main" val="7365208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E" sz="2800" dirty="0"/>
              <a:t>How well the system as able to retrieve similarly labelled units for each 16</a:t>
            </a:r>
            <a:r>
              <a:rPr lang="en-IE" sz="2800" baseline="30000" dirty="0"/>
              <a:t>th</a:t>
            </a:r>
            <a:r>
              <a:rPr lang="en-IE" sz="2800" dirty="0"/>
              <a:t> step in the target</a:t>
            </a:r>
          </a:p>
          <a:p>
            <a:endParaRPr lang="en-IE" sz="2800" dirty="0"/>
          </a:p>
          <a:p>
            <a:r>
              <a:rPr lang="en-IE" sz="2800" dirty="0"/>
              <a:t>Retrieval accuracy:</a:t>
            </a:r>
          </a:p>
          <a:p>
            <a:endParaRPr lang="en-US" sz="2800" dirty="0"/>
          </a:p>
        </p:txBody>
      </p:sp>
      <p:sp>
        <p:nvSpPr>
          <p:cNvPr id="3" name="Title 2"/>
          <p:cNvSpPr>
            <a:spLocks noGrp="1"/>
          </p:cNvSpPr>
          <p:nvPr>
            <p:ph type="title"/>
          </p:nvPr>
        </p:nvSpPr>
        <p:spPr/>
        <p:txBody>
          <a:bodyPr/>
          <a:lstStyle/>
          <a:p>
            <a:r>
              <a:rPr lang="es-ES" dirty="0" err="1"/>
              <a:t>Objective</a:t>
            </a:r>
            <a:r>
              <a:rPr lang="es-ES" dirty="0"/>
              <a:t> </a:t>
            </a:r>
            <a:r>
              <a:rPr lang="es-ES" dirty="0" err="1"/>
              <a:t>Evaluation</a:t>
            </a:r>
            <a:endParaRPr lang="en-US" dirty="0"/>
          </a:p>
        </p:txBody>
      </p:sp>
      <p:sp>
        <p:nvSpPr>
          <p:cNvPr id="4" name="Slide Number Placeholder 3"/>
          <p:cNvSpPr>
            <a:spLocks noGrp="1"/>
          </p:cNvSpPr>
          <p:nvPr>
            <p:ph type="sldNum" sz="quarter" idx="4"/>
          </p:nvPr>
        </p:nvSpPr>
        <p:spPr/>
        <p:txBody>
          <a:bodyPr/>
          <a:lstStyle/>
          <a:p>
            <a:fld id="{E696DCD3-46B7-BF4D-8C43-85570FC75805}" type="slidenum">
              <a:rPr lang="es-ES" smtClean="0"/>
              <a:pPr/>
              <a:t>86</a:t>
            </a:fld>
            <a:endParaRPr lang="es-ES" dirty="0"/>
          </a:p>
        </p:txBody>
      </p:sp>
      <p:pic>
        <p:nvPicPr>
          <p:cNvPr id="5" name="Picture 4">
            <a:extLst>
              <a:ext uri="{FF2B5EF4-FFF2-40B4-BE49-F238E27FC236}">
                <a16:creationId xmlns:a16="http://schemas.microsoft.com/office/drawing/2014/main" id="{CD9A12D1-9E75-A14F-BCB0-83607E6F3D60}"/>
              </a:ext>
            </a:extLst>
          </p:cNvPr>
          <p:cNvPicPr>
            <a:picLocks noChangeAspect="1"/>
          </p:cNvPicPr>
          <p:nvPr/>
        </p:nvPicPr>
        <p:blipFill>
          <a:blip r:embed="rId2"/>
          <a:stretch>
            <a:fillRect/>
          </a:stretch>
        </p:blipFill>
        <p:spPr>
          <a:xfrm>
            <a:off x="1950973" y="3807818"/>
            <a:ext cx="5455667" cy="831448"/>
          </a:xfrm>
          <a:prstGeom prst="rect">
            <a:avLst/>
          </a:prstGeom>
        </p:spPr>
      </p:pic>
    </p:spTree>
    <p:extLst>
      <p:ext uri="{BB962C8B-B14F-4D97-AF65-F5344CB8AC3E}">
        <p14:creationId xmlns:p14="http://schemas.microsoft.com/office/powerpoint/2010/main" val="548999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0AF5D-7361-4244-8701-4A5BE7060D1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10896" y="1750741"/>
            <a:ext cx="4512984" cy="3561923"/>
          </a:xfrm>
          <a:prstGeom prst="rect">
            <a:avLst/>
          </a:prstGeom>
        </p:spPr>
      </p:pic>
      <p:sp>
        <p:nvSpPr>
          <p:cNvPr id="3" name="Title 2"/>
          <p:cNvSpPr>
            <a:spLocks noGrp="1"/>
          </p:cNvSpPr>
          <p:nvPr>
            <p:ph type="title"/>
          </p:nvPr>
        </p:nvSpPr>
        <p:spPr/>
        <p:txBody>
          <a:bodyPr/>
          <a:lstStyle/>
          <a:p>
            <a:r>
              <a:rPr lang="es-ES" dirty="0" err="1"/>
              <a:t>Objective</a:t>
            </a:r>
            <a:r>
              <a:rPr lang="es-ES" dirty="0"/>
              <a:t> </a:t>
            </a:r>
            <a:r>
              <a:rPr lang="es-ES" dirty="0" err="1"/>
              <a:t>Evaluation</a:t>
            </a:r>
            <a:r>
              <a:rPr lang="es-ES" dirty="0"/>
              <a:t> - </a:t>
            </a:r>
            <a:r>
              <a:rPr lang="es-ES" dirty="0" err="1"/>
              <a:t>Results</a:t>
            </a:r>
            <a:endParaRPr lang="en-US" dirty="0"/>
          </a:p>
        </p:txBody>
      </p:sp>
      <p:sp>
        <p:nvSpPr>
          <p:cNvPr id="4" name="Slide Number Placeholder 3"/>
          <p:cNvSpPr>
            <a:spLocks noGrp="1"/>
          </p:cNvSpPr>
          <p:nvPr>
            <p:ph type="sldNum" sz="quarter" idx="4"/>
          </p:nvPr>
        </p:nvSpPr>
        <p:spPr/>
        <p:txBody>
          <a:bodyPr/>
          <a:lstStyle/>
          <a:p>
            <a:fld id="{E696DCD3-46B7-BF4D-8C43-85570FC75805}" type="slidenum">
              <a:rPr lang="es-ES" smtClean="0"/>
              <a:pPr/>
              <a:t>87</a:t>
            </a:fld>
            <a:endParaRPr lang="es-ES" dirty="0"/>
          </a:p>
        </p:txBody>
      </p:sp>
      <p:pic>
        <p:nvPicPr>
          <p:cNvPr id="10" name="Picture 9">
            <a:extLst>
              <a:ext uri="{FF2B5EF4-FFF2-40B4-BE49-F238E27FC236}">
                <a16:creationId xmlns:a16="http://schemas.microsoft.com/office/drawing/2014/main" id="{748EFBB2-2B49-7841-B818-610348E16F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38006" y="1750741"/>
            <a:ext cx="4317109" cy="3561923"/>
          </a:xfrm>
          <a:prstGeom prst="rect">
            <a:avLst/>
          </a:prstGeom>
        </p:spPr>
      </p:pic>
      <p:sp>
        <p:nvSpPr>
          <p:cNvPr id="2" name="TextBox 1">
            <a:extLst>
              <a:ext uri="{FF2B5EF4-FFF2-40B4-BE49-F238E27FC236}">
                <a16:creationId xmlns:a16="http://schemas.microsoft.com/office/drawing/2014/main" id="{2FBFA7E2-6E5B-6A4F-B7AB-5A3BC1A88A38}"/>
              </a:ext>
            </a:extLst>
          </p:cNvPr>
          <p:cNvSpPr txBox="1"/>
          <p:nvPr/>
        </p:nvSpPr>
        <p:spPr>
          <a:xfrm>
            <a:off x="2305484" y="5312664"/>
            <a:ext cx="731290" cy="276999"/>
          </a:xfrm>
          <a:prstGeom prst="rect">
            <a:avLst/>
          </a:prstGeom>
          <a:noFill/>
        </p:spPr>
        <p:txBody>
          <a:bodyPr wrap="none" rtlCol="0">
            <a:spAutoFit/>
          </a:bodyPr>
          <a:lstStyle/>
          <a:p>
            <a:r>
              <a:rPr lang="en-IE" sz="1200" b="1" dirty="0">
                <a:solidFill>
                  <a:schemeClr val="tx1">
                    <a:lumMod val="65000"/>
                    <a:lumOff val="35000"/>
                  </a:schemeClr>
                </a:solidFill>
              </a:rPr>
              <a:t>Distance</a:t>
            </a:r>
          </a:p>
        </p:txBody>
      </p:sp>
      <p:sp>
        <p:nvSpPr>
          <p:cNvPr id="7" name="TextBox 6">
            <a:extLst>
              <a:ext uri="{FF2B5EF4-FFF2-40B4-BE49-F238E27FC236}">
                <a16:creationId xmlns:a16="http://schemas.microsoft.com/office/drawing/2014/main" id="{EBCF846D-C5A5-DA41-9A3D-E0577396976F}"/>
              </a:ext>
            </a:extLst>
          </p:cNvPr>
          <p:cNvSpPr txBox="1"/>
          <p:nvPr/>
        </p:nvSpPr>
        <p:spPr>
          <a:xfrm>
            <a:off x="6536718" y="5286571"/>
            <a:ext cx="731290" cy="276999"/>
          </a:xfrm>
          <a:prstGeom prst="rect">
            <a:avLst/>
          </a:prstGeom>
          <a:noFill/>
        </p:spPr>
        <p:txBody>
          <a:bodyPr wrap="none" rtlCol="0">
            <a:spAutoFit/>
          </a:bodyPr>
          <a:lstStyle/>
          <a:p>
            <a:r>
              <a:rPr lang="en-IE" sz="1200" b="1" dirty="0">
                <a:solidFill>
                  <a:schemeClr val="tx1">
                    <a:lumMod val="65000"/>
                    <a:lumOff val="35000"/>
                  </a:schemeClr>
                </a:solidFill>
              </a:rPr>
              <a:t>Distance</a:t>
            </a:r>
          </a:p>
        </p:txBody>
      </p:sp>
      <p:sp>
        <p:nvSpPr>
          <p:cNvPr id="8" name="TextBox 7">
            <a:extLst>
              <a:ext uri="{FF2B5EF4-FFF2-40B4-BE49-F238E27FC236}">
                <a16:creationId xmlns:a16="http://schemas.microsoft.com/office/drawing/2014/main" id="{11742340-F411-294C-BAC3-5FB1E6C6DB8D}"/>
              </a:ext>
            </a:extLst>
          </p:cNvPr>
          <p:cNvSpPr txBox="1"/>
          <p:nvPr/>
        </p:nvSpPr>
        <p:spPr>
          <a:xfrm rot="16200000">
            <a:off x="-181215" y="3279648"/>
            <a:ext cx="751937" cy="276999"/>
          </a:xfrm>
          <a:prstGeom prst="rect">
            <a:avLst/>
          </a:prstGeom>
          <a:noFill/>
        </p:spPr>
        <p:txBody>
          <a:bodyPr wrap="none" rtlCol="0">
            <a:spAutoFit/>
          </a:bodyPr>
          <a:lstStyle/>
          <a:p>
            <a:r>
              <a:rPr lang="en-IE" sz="1200" b="1" dirty="0">
                <a:solidFill>
                  <a:schemeClr val="tx1">
                    <a:lumMod val="65000"/>
                    <a:lumOff val="35000"/>
                  </a:schemeClr>
                </a:solidFill>
              </a:rPr>
              <a:t>Accuracy</a:t>
            </a:r>
          </a:p>
        </p:txBody>
      </p:sp>
      <p:sp>
        <p:nvSpPr>
          <p:cNvPr id="9" name="TextBox 8">
            <a:extLst>
              <a:ext uri="{FF2B5EF4-FFF2-40B4-BE49-F238E27FC236}">
                <a16:creationId xmlns:a16="http://schemas.microsoft.com/office/drawing/2014/main" id="{F3F9190A-AC13-2748-953E-77B545F6CAB3}"/>
              </a:ext>
            </a:extLst>
          </p:cNvPr>
          <p:cNvSpPr txBox="1"/>
          <p:nvPr/>
        </p:nvSpPr>
        <p:spPr>
          <a:xfrm>
            <a:off x="2177243" y="1412187"/>
            <a:ext cx="987771" cy="338554"/>
          </a:xfrm>
          <a:prstGeom prst="rect">
            <a:avLst/>
          </a:prstGeom>
          <a:noFill/>
        </p:spPr>
        <p:txBody>
          <a:bodyPr wrap="none" rtlCol="0">
            <a:spAutoFit/>
          </a:bodyPr>
          <a:lstStyle/>
          <a:p>
            <a:r>
              <a:rPr lang="en-IE" sz="1600" b="1" dirty="0">
                <a:solidFill>
                  <a:schemeClr val="tx1">
                    <a:lumMod val="75000"/>
                    <a:lumOff val="25000"/>
                  </a:schemeClr>
                </a:solidFill>
              </a:rPr>
              <a:t>All Labels</a:t>
            </a:r>
          </a:p>
        </p:txBody>
      </p:sp>
      <p:sp>
        <p:nvSpPr>
          <p:cNvPr id="11" name="TextBox 10">
            <a:extLst>
              <a:ext uri="{FF2B5EF4-FFF2-40B4-BE49-F238E27FC236}">
                <a16:creationId xmlns:a16="http://schemas.microsoft.com/office/drawing/2014/main" id="{700C3C5B-702F-9D41-BDAC-285F791EC68D}"/>
              </a:ext>
            </a:extLst>
          </p:cNvPr>
          <p:cNvSpPr txBox="1"/>
          <p:nvPr/>
        </p:nvSpPr>
        <p:spPr>
          <a:xfrm>
            <a:off x="5959797" y="1416198"/>
            <a:ext cx="1873526" cy="338554"/>
          </a:xfrm>
          <a:prstGeom prst="rect">
            <a:avLst/>
          </a:prstGeom>
          <a:noFill/>
        </p:spPr>
        <p:txBody>
          <a:bodyPr wrap="none" rtlCol="0">
            <a:spAutoFit/>
          </a:bodyPr>
          <a:lstStyle/>
          <a:p>
            <a:r>
              <a:rPr lang="en-IE" sz="1600" b="1" dirty="0">
                <a:solidFill>
                  <a:schemeClr val="tx1">
                    <a:lumMod val="75000"/>
                    <a:lumOff val="25000"/>
                  </a:schemeClr>
                </a:solidFill>
              </a:rPr>
              <a:t>Kick and Snare Only</a:t>
            </a:r>
          </a:p>
        </p:txBody>
      </p:sp>
    </p:spTree>
    <p:extLst>
      <p:ext uri="{BB962C8B-B14F-4D97-AF65-F5344CB8AC3E}">
        <p14:creationId xmlns:p14="http://schemas.microsoft.com/office/powerpoint/2010/main" val="655866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0865A9-0612-EA4A-8B66-81968AE273FC}"/>
              </a:ext>
            </a:extLst>
          </p:cNvPr>
          <p:cNvSpPr>
            <a:spLocks noGrp="1"/>
          </p:cNvSpPr>
          <p:nvPr>
            <p:ph type="body" sz="quarter" idx="10"/>
          </p:nvPr>
        </p:nvSpPr>
        <p:spPr/>
        <p:txBody>
          <a:bodyPr/>
          <a:lstStyle/>
          <a:p>
            <a:r>
              <a:rPr lang="en-IE" dirty="0"/>
              <a:t>Pearson’s Correlation </a:t>
            </a:r>
          </a:p>
          <a:p>
            <a:pPr lvl="1"/>
            <a:r>
              <a:rPr lang="en-IE" sz="2400" dirty="0"/>
              <a:t>Retrieval </a:t>
            </a:r>
            <a:r>
              <a:rPr lang="en-IE" sz="2400" b="1" dirty="0"/>
              <a:t>accuracy </a:t>
            </a:r>
            <a:r>
              <a:rPr lang="en-IE" sz="2400" dirty="0"/>
              <a:t>and </a:t>
            </a:r>
            <a:r>
              <a:rPr lang="en-IE" sz="2400" b="1" dirty="0"/>
              <a:t>distance</a:t>
            </a:r>
          </a:p>
          <a:p>
            <a:pPr lvl="1"/>
            <a:r>
              <a:rPr lang="en-IE" sz="2400" dirty="0"/>
              <a:t>Smaller distances -&gt; more similar patterns </a:t>
            </a:r>
            <a:r>
              <a:rPr lang="el-GR" sz="2400" dirty="0"/>
              <a:t>(ρ = -0.516, </a:t>
            </a:r>
            <a:r>
              <a:rPr lang="en-IE" sz="2400" dirty="0"/>
              <a:t>p &lt;0.001).</a:t>
            </a:r>
          </a:p>
          <a:p>
            <a:r>
              <a:rPr lang="en-IE" dirty="0"/>
              <a:t>Correlation decreases even further (</a:t>
            </a:r>
            <a:r>
              <a:rPr lang="el-GR" dirty="0"/>
              <a:t>ρ </a:t>
            </a:r>
            <a:r>
              <a:rPr lang="en-IE" dirty="0"/>
              <a:t> = -0.826) when isolating kick/snare</a:t>
            </a:r>
          </a:p>
          <a:p>
            <a:r>
              <a:rPr lang="en-IE" dirty="0"/>
              <a:t>Often  considered the most salient timbres in drum pattern perception.</a:t>
            </a:r>
          </a:p>
          <a:p>
            <a:pPr lvl="1"/>
            <a:r>
              <a:rPr lang="en-IE" sz="2400" dirty="0" err="1"/>
              <a:t>Gouyon</a:t>
            </a:r>
            <a:r>
              <a:rPr lang="en-IE" sz="2400" dirty="0"/>
              <a:t>, </a:t>
            </a:r>
            <a:r>
              <a:rPr lang="en-IE" sz="2400" dirty="0" err="1"/>
              <a:t>Pachet</a:t>
            </a:r>
            <a:r>
              <a:rPr lang="en-IE" sz="2400" dirty="0"/>
              <a:t>, and </a:t>
            </a:r>
            <a:r>
              <a:rPr lang="en-IE" sz="2400" dirty="0" err="1"/>
              <a:t>Delerue</a:t>
            </a:r>
            <a:r>
              <a:rPr lang="en-IE" sz="2400" dirty="0"/>
              <a:t>, 2000</a:t>
            </a:r>
          </a:p>
          <a:p>
            <a:endParaRPr lang="en-IE" dirty="0"/>
          </a:p>
        </p:txBody>
      </p:sp>
      <p:sp>
        <p:nvSpPr>
          <p:cNvPr id="3" name="Title 2">
            <a:extLst>
              <a:ext uri="{FF2B5EF4-FFF2-40B4-BE49-F238E27FC236}">
                <a16:creationId xmlns:a16="http://schemas.microsoft.com/office/drawing/2014/main" id="{624B9077-4FD3-A24D-8D2E-4EEE7790512E}"/>
              </a:ext>
            </a:extLst>
          </p:cNvPr>
          <p:cNvSpPr>
            <a:spLocks noGrp="1"/>
          </p:cNvSpPr>
          <p:nvPr>
            <p:ph type="title"/>
          </p:nvPr>
        </p:nvSpPr>
        <p:spPr/>
        <p:txBody>
          <a:bodyPr/>
          <a:lstStyle/>
          <a:p>
            <a:r>
              <a:rPr lang="en-IE" dirty="0"/>
              <a:t>Objective Evaluation - Results</a:t>
            </a:r>
          </a:p>
        </p:txBody>
      </p:sp>
      <p:sp>
        <p:nvSpPr>
          <p:cNvPr id="4" name="Slide Number Placeholder 3">
            <a:extLst>
              <a:ext uri="{FF2B5EF4-FFF2-40B4-BE49-F238E27FC236}">
                <a16:creationId xmlns:a16="http://schemas.microsoft.com/office/drawing/2014/main" id="{199891CC-89CC-C84D-B74C-43CD622F9E0C}"/>
              </a:ext>
            </a:extLst>
          </p:cNvPr>
          <p:cNvSpPr>
            <a:spLocks noGrp="1"/>
          </p:cNvSpPr>
          <p:nvPr>
            <p:ph type="sldNum" sz="quarter" idx="4"/>
          </p:nvPr>
        </p:nvSpPr>
        <p:spPr/>
        <p:txBody>
          <a:bodyPr/>
          <a:lstStyle/>
          <a:p>
            <a:fld id="{E696DCD3-46B7-BF4D-8C43-85570FC75805}" type="slidenum">
              <a:rPr lang="es-ES" smtClean="0"/>
              <a:pPr/>
              <a:t>88</a:t>
            </a:fld>
            <a:endParaRPr lang="es-ES" dirty="0"/>
          </a:p>
        </p:txBody>
      </p:sp>
    </p:spTree>
    <p:extLst>
      <p:ext uri="{BB962C8B-B14F-4D97-AF65-F5344CB8AC3E}">
        <p14:creationId xmlns:p14="http://schemas.microsoft.com/office/powerpoint/2010/main" val="36430044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0865A9-0612-EA4A-8B66-81968AE273FC}"/>
              </a:ext>
            </a:extLst>
          </p:cNvPr>
          <p:cNvSpPr>
            <a:spLocks noGrp="1"/>
          </p:cNvSpPr>
          <p:nvPr>
            <p:ph type="body" sz="quarter" idx="10"/>
          </p:nvPr>
        </p:nvSpPr>
        <p:spPr/>
        <p:txBody>
          <a:bodyPr/>
          <a:lstStyle/>
          <a:p>
            <a:r>
              <a:rPr lang="en-IE" sz="2800" dirty="0"/>
              <a:t>21 Listeners rated </a:t>
            </a:r>
          </a:p>
          <a:p>
            <a:pPr lvl="1"/>
            <a:r>
              <a:rPr lang="en-IE" sz="2600" dirty="0"/>
              <a:t>Similarity of </a:t>
            </a:r>
            <a:r>
              <a:rPr lang="en-IE" sz="2600" b="1" dirty="0"/>
              <a:t>pattern</a:t>
            </a:r>
          </a:p>
          <a:p>
            <a:pPr lvl="1"/>
            <a:r>
              <a:rPr lang="en-IE" sz="2600" dirty="0"/>
              <a:t>Similarity of </a:t>
            </a:r>
            <a:r>
              <a:rPr lang="en-IE" sz="2600" b="1" dirty="0"/>
              <a:t>timbre</a:t>
            </a:r>
          </a:p>
          <a:p>
            <a:pPr lvl="1"/>
            <a:r>
              <a:rPr lang="en-IE" sz="2600" dirty="0"/>
              <a:t>Whether they `</a:t>
            </a:r>
            <a:r>
              <a:rPr lang="en-IE" sz="2600" b="1" dirty="0"/>
              <a:t>liked</a:t>
            </a:r>
            <a:r>
              <a:rPr lang="en-IE" sz="2600" dirty="0"/>
              <a:t>’ the loop.</a:t>
            </a:r>
          </a:p>
          <a:p>
            <a:r>
              <a:rPr lang="en-IE" sz="2800" dirty="0"/>
              <a:t>Spearman’s Rank correlation </a:t>
            </a:r>
          </a:p>
          <a:p>
            <a:pPr lvl="1"/>
            <a:r>
              <a:rPr lang="en-IE" sz="2600" dirty="0"/>
              <a:t>Mode of responses with the distance of the loop</a:t>
            </a:r>
          </a:p>
          <a:p>
            <a:r>
              <a:rPr lang="en-IE" sz="2800" dirty="0"/>
              <a:t>Moderate to strong </a:t>
            </a:r>
            <a:r>
              <a:rPr lang="en-IE" sz="2800" b="1" dirty="0"/>
              <a:t>negative </a:t>
            </a:r>
            <a:r>
              <a:rPr lang="en-IE" sz="2800" dirty="0"/>
              <a:t>correlation for each of the pattern, timbre and `likeness’ aspects (p &lt; 0.01)</a:t>
            </a:r>
          </a:p>
          <a:p>
            <a:endParaRPr lang="en-IE" dirty="0"/>
          </a:p>
        </p:txBody>
      </p:sp>
      <p:sp>
        <p:nvSpPr>
          <p:cNvPr id="3" name="Title 2">
            <a:extLst>
              <a:ext uri="{FF2B5EF4-FFF2-40B4-BE49-F238E27FC236}">
                <a16:creationId xmlns:a16="http://schemas.microsoft.com/office/drawing/2014/main" id="{624B9077-4FD3-A24D-8D2E-4EEE7790512E}"/>
              </a:ext>
            </a:extLst>
          </p:cNvPr>
          <p:cNvSpPr>
            <a:spLocks noGrp="1"/>
          </p:cNvSpPr>
          <p:nvPr>
            <p:ph type="title"/>
          </p:nvPr>
        </p:nvSpPr>
        <p:spPr/>
        <p:txBody>
          <a:bodyPr/>
          <a:lstStyle/>
          <a:p>
            <a:r>
              <a:rPr lang="en-IE" dirty="0"/>
              <a:t>Subjective Listener Evaluation</a:t>
            </a:r>
          </a:p>
        </p:txBody>
      </p:sp>
      <p:sp>
        <p:nvSpPr>
          <p:cNvPr id="4" name="Slide Number Placeholder 3">
            <a:extLst>
              <a:ext uri="{FF2B5EF4-FFF2-40B4-BE49-F238E27FC236}">
                <a16:creationId xmlns:a16="http://schemas.microsoft.com/office/drawing/2014/main" id="{199891CC-89CC-C84D-B74C-43CD622F9E0C}"/>
              </a:ext>
            </a:extLst>
          </p:cNvPr>
          <p:cNvSpPr>
            <a:spLocks noGrp="1"/>
          </p:cNvSpPr>
          <p:nvPr>
            <p:ph type="sldNum" sz="quarter" idx="4"/>
          </p:nvPr>
        </p:nvSpPr>
        <p:spPr/>
        <p:txBody>
          <a:bodyPr/>
          <a:lstStyle/>
          <a:p>
            <a:fld id="{E696DCD3-46B7-BF4D-8C43-85570FC75805}" type="slidenum">
              <a:rPr lang="es-ES" smtClean="0"/>
              <a:pPr/>
              <a:t>89</a:t>
            </a:fld>
            <a:endParaRPr lang="es-ES" dirty="0"/>
          </a:p>
        </p:txBody>
      </p:sp>
    </p:spTree>
    <p:extLst>
      <p:ext uri="{BB962C8B-B14F-4D97-AF65-F5344CB8AC3E}">
        <p14:creationId xmlns:p14="http://schemas.microsoft.com/office/powerpoint/2010/main" val="3786674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IE" noProof="0" dirty="0"/>
              <a:t>Section 2</a:t>
            </a:r>
          </a:p>
        </p:txBody>
      </p:sp>
      <p:grpSp>
        <p:nvGrpSpPr>
          <p:cNvPr id="4" name="Group 3">
            <a:extLst>
              <a:ext uri="{FF2B5EF4-FFF2-40B4-BE49-F238E27FC236}">
                <a16:creationId xmlns:a16="http://schemas.microsoft.com/office/drawing/2014/main" id="{B674908B-09F6-E642-AE23-B98881D644EE}"/>
              </a:ext>
            </a:extLst>
          </p:cNvPr>
          <p:cNvGrpSpPr/>
          <p:nvPr/>
        </p:nvGrpSpPr>
        <p:grpSpPr>
          <a:xfrm>
            <a:off x="1289216" y="4045970"/>
            <a:ext cx="6293019" cy="466988"/>
            <a:chOff x="1219789" y="4269246"/>
            <a:chExt cx="6293019" cy="466988"/>
          </a:xfrm>
        </p:grpSpPr>
        <p:cxnSp>
          <p:nvCxnSpPr>
            <p:cNvPr id="17" name="Straight Connector 16">
              <a:extLst>
                <a:ext uri="{FF2B5EF4-FFF2-40B4-BE49-F238E27FC236}">
                  <a16:creationId xmlns:a16="http://schemas.microsoft.com/office/drawing/2014/main" id="{883027D3-59E2-624B-9AB9-15DD92E2C1B6}"/>
                </a:ext>
              </a:extLst>
            </p:cNvPr>
            <p:cNvCxnSpPr>
              <a:cxnSpLocks/>
              <a:endCxn id="13" idx="6"/>
            </p:cNvCxnSpPr>
            <p:nvPr/>
          </p:nvCxnSpPr>
          <p:spPr>
            <a:xfrm>
              <a:off x="1506075" y="4493447"/>
              <a:ext cx="6006733" cy="16756"/>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D7B5CBDC-4F28-FA46-8BDC-EDA4E822D16C}"/>
                </a:ext>
              </a:extLst>
            </p:cNvPr>
            <p:cNvSpPr/>
            <p:nvPr/>
          </p:nvSpPr>
          <p:spPr>
            <a:xfrm>
              <a:off x="1219789" y="4269246"/>
              <a:ext cx="452062" cy="452062"/>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nchorCtr="1"/>
            <a:lstStyle/>
            <a:p>
              <a:pPr algn="ctr"/>
              <a:r>
                <a:rPr lang="en-IE" dirty="0"/>
                <a:t>1</a:t>
              </a:r>
            </a:p>
          </p:txBody>
        </p:sp>
        <p:sp>
          <p:nvSpPr>
            <p:cNvPr id="11" name="Oval 10">
              <a:extLst>
                <a:ext uri="{FF2B5EF4-FFF2-40B4-BE49-F238E27FC236}">
                  <a16:creationId xmlns:a16="http://schemas.microsoft.com/office/drawing/2014/main" id="{C1646E95-7A08-9E4F-9DFF-973637AB9B67}"/>
                </a:ext>
              </a:extLst>
            </p:cNvPr>
            <p:cNvSpPr/>
            <p:nvPr/>
          </p:nvSpPr>
          <p:spPr>
            <a:xfrm>
              <a:off x="3983665" y="4269246"/>
              <a:ext cx="452062" cy="452062"/>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2</a:t>
              </a:r>
            </a:p>
          </p:txBody>
        </p:sp>
        <p:sp>
          <p:nvSpPr>
            <p:cNvPr id="13" name="Oval 12">
              <a:extLst>
                <a:ext uri="{FF2B5EF4-FFF2-40B4-BE49-F238E27FC236}">
                  <a16:creationId xmlns:a16="http://schemas.microsoft.com/office/drawing/2014/main" id="{80A2A8BE-3F66-964A-BBE4-07C8121E2B19}"/>
                </a:ext>
              </a:extLst>
            </p:cNvPr>
            <p:cNvSpPr/>
            <p:nvPr/>
          </p:nvSpPr>
          <p:spPr>
            <a:xfrm>
              <a:off x="7060746" y="4284172"/>
              <a:ext cx="452062" cy="452062"/>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3</a:t>
              </a:r>
            </a:p>
          </p:txBody>
        </p:sp>
      </p:grpSp>
      <p:sp>
        <p:nvSpPr>
          <p:cNvPr id="15" name="TextBox 14">
            <a:extLst>
              <a:ext uri="{FF2B5EF4-FFF2-40B4-BE49-F238E27FC236}">
                <a16:creationId xmlns:a16="http://schemas.microsoft.com/office/drawing/2014/main" id="{AA6C41EE-4316-294F-8504-DC61C6D6F37D}"/>
              </a:ext>
            </a:extLst>
          </p:cNvPr>
          <p:cNvSpPr txBox="1"/>
          <p:nvPr/>
        </p:nvSpPr>
        <p:spPr>
          <a:xfrm>
            <a:off x="356227" y="3240973"/>
            <a:ext cx="2179186" cy="369332"/>
          </a:xfrm>
          <a:prstGeom prst="rect">
            <a:avLst/>
          </a:prstGeom>
          <a:noFill/>
        </p:spPr>
        <p:txBody>
          <a:bodyPr wrap="none" rtlCol="0">
            <a:spAutoFit/>
          </a:bodyPr>
          <a:lstStyle/>
          <a:p>
            <a:pPr algn="ctr"/>
            <a:r>
              <a:rPr lang="en-IE" b="1" dirty="0">
                <a:solidFill>
                  <a:schemeClr val="bg1">
                    <a:lumMod val="85000"/>
                  </a:schemeClr>
                </a:solidFill>
              </a:rPr>
              <a:t>Motivations/Context</a:t>
            </a:r>
          </a:p>
        </p:txBody>
      </p:sp>
      <p:sp>
        <p:nvSpPr>
          <p:cNvPr id="20" name="TextBox 19">
            <a:extLst>
              <a:ext uri="{FF2B5EF4-FFF2-40B4-BE49-F238E27FC236}">
                <a16:creationId xmlns:a16="http://schemas.microsoft.com/office/drawing/2014/main" id="{B5BC8623-93B7-9E46-91B4-8DC4FF445DE5}"/>
              </a:ext>
            </a:extLst>
          </p:cNvPr>
          <p:cNvSpPr txBox="1"/>
          <p:nvPr/>
        </p:nvSpPr>
        <p:spPr>
          <a:xfrm>
            <a:off x="3398756" y="3206021"/>
            <a:ext cx="2073941" cy="707886"/>
          </a:xfrm>
          <a:prstGeom prst="rect">
            <a:avLst/>
          </a:prstGeom>
          <a:noFill/>
        </p:spPr>
        <p:txBody>
          <a:bodyPr wrap="square" rtlCol="0">
            <a:spAutoFit/>
          </a:bodyPr>
          <a:lstStyle/>
          <a:p>
            <a:pPr algn="ctr"/>
            <a:r>
              <a:rPr lang="en-IE" sz="2000" b="1" dirty="0"/>
              <a:t>Symbolic Rhythm </a:t>
            </a:r>
          </a:p>
          <a:p>
            <a:pPr algn="ctr"/>
            <a:r>
              <a:rPr lang="en-IE" sz="2000" b="1" dirty="0"/>
              <a:t>Generation</a:t>
            </a:r>
          </a:p>
        </p:txBody>
      </p:sp>
      <p:sp>
        <p:nvSpPr>
          <p:cNvPr id="21" name="TextBox 20">
            <a:extLst>
              <a:ext uri="{FF2B5EF4-FFF2-40B4-BE49-F238E27FC236}">
                <a16:creationId xmlns:a16="http://schemas.microsoft.com/office/drawing/2014/main" id="{09666C69-7B7F-9F43-B3A9-20EA4E6CFD0B}"/>
              </a:ext>
            </a:extLst>
          </p:cNvPr>
          <p:cNvSpPr txBox="1"/>
          <p:nvPr/>
        </p:nvSpPr>
        <p:spPr>
          <a:xfrm>
            <a:off x="6003476" y="3217790"/>
            <a:ext cx="2493118" cy="646331"/>
          </a:xfrm>
          <a:prstGeom prst="rect">
            <a:avLst/>
          </a:prstGeom>
          <a:noFill/>
        </p:spPr>
        <p:txBody>
          <a:bodyPr wrap="none" rtlCol="0">
            <a:spAutoFit/>
          </a:bodyPr>
          <a:lstStyle/>
          <a:p>
            <a:pPr algn="ctr"/>
            <a:r>
              <a:rPr lang="en-IE" b="1" dirty="0">
                <a:solidFill>
                  <a:schemeClr val="bg1">
                    <a:lumMod val="85000"/>
                  </a:schemeClr>
                </a:solidFill>
              </a:rPr>
              <a:t>Exploring </a:t>
            </a:r>
          </a:p>
          <a:p>
            <a:pPr algn="ctr"/>
            <a:r>
              <a:rPr lang="en-IE" b="1" dirty="0">
                <a:solidFill>
                  <a:schemeClr val="bg1">
                    <a:lumMod val="85000"/>
                  </a:schemeClr>
                </a:solidFill>
              </a:rPr>
              <a:t>Concatenative Synthesis</a:t>
            </a:r>
          </a:p>
        </p:txBody>
      </p:sp>
      <p:pic>
        <p:nvPicPr>
          <p:cNvPr id="24" name="Picture 23">
            <a:extLst>
              <a:ext uri="{FF2B5EF4-FFF2-40B4-BE49-F238E27FC236}">
                <a16:creationId xmlns:a16="http://schemas.microsoft.com/office/drawing/2014/main" id="{4E907EFC-DE7C-2648-9D5F-7532520AB3A7}"/>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79541" y="1639171"/>
            <a:ext cx="1005605" cy="1421368"/>
          </a:xfrm>
          <a:prstGeom prst="rect">
            <a:avLst/>
          </a:prstGeom>
        </p:spPr>
      </p:pic>
      <p:pic>
        <p:nvPicPr>
          <p:cNvPr id="26" name="Picture 25">
            <a:extLst>
              <a:ext uri="{FF2B5EF4-FFF2-40B4-BE49-F238E27FC236}">
                <a16:creationId xmlns:a16="http://schemas.microsoft.com/office/drawing/2014/main" id="{711F8061-E310-504E-9194-49D484F3C31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28171" y="1362145"/>
            <a:ext cx="1141915" cy="1614035"/>
          </a:xfrm>
          <a:prstGeom prst="rect">
            <a:avLst/>
          </a:prstGeom>
        </p:spPr>
      </p:pic>
      <p:pic>
        <p:nvPicPr>
          <p:cNvPr id="28" name="Picture 27">
            <a:extLst>
              <a:ext uri="{FF2B5EF4-FFF2-40B4-BE49-F238E27FC236}">
                <a16:creationId xmlns:a16="http://schemas.microsoft.com/office/drawing/2014/main" id="{E3A9B576-BA9B-7A4F-8971-AF89B20C7BB4}"/>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395240" y="1603600"/>
            <a:ext cx="1097064" cy="1553250"/>
          </a:xfrm>
          <a:prstGeom prst="rect">
            <a:avLst/>
          </a:prstGeom>
        </p:spPr>
      </p:pic>
      <p:pic>
        <p:nvPicPr>
          <p:cNvPr id="29" name="Picture 28">
            <a:extLst>
              <a:ext uri="{FF2B5EF4-FFF2-40B4-BE49-F238E27FC236}">
                <a16:creationId xmlns:a16="http://schemas.microsoft.com/office/drawing/2014/main" id="{B121292E-DD8D-ED47-AFFF-2A80367D0AF8}"/>
              </a:ext>
            </a:extLst>
          </p:cNvPr>
          <p:cNvPicPr>
            <a:picLocks noChangeAspect="1"/>
          </p:cNvPicPr>
          <p:nvPr/>
        </p:nvPicPr>
        <p:blipFill>
          <a:blip r:embed="rId5">
            <a:duotone>
              <a:schemeClr val="bg2">
                <a:shade val="45000"/>
                <a:satMod val="135000"/>
              </a:schemeClr>
              <a:prstClr val="white"/>
            </a:duotone>
          </a:blip>
          <a:stretch>
            <a:fillRect/>
          </a:stretch>
        </p:blipFill>
        <p:spPr>
          <a:xfrm>
            <a:off x="7492304" y="1792130"/>
            <a:ext cx="771705" cy="1170167"/>
          </a:xfrm>
          <a:prstGeom prst="rect">
            <a:avLst/>
          </a:prstGeom>
        </p:spPr>
      </p:pic>
      <p:pic>
        <p:nvPicPr>
          <p:cNvPr id="31" name="Picture 30">
            <a:extLst>
              <a:ext uri="{FF2B5EF4-FFF2-40B4-BE49-F238E27FC236}">
                <a16:creationId xmlns:a16="http://schemas.microsoft.com/office/drawing/2014/main" id="{3E18DF89-EE99-F845-B2EA-CFB2087103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55606" y="1400778"/>
            <a:ext cx="1147664" cy="1536770"/>
          </a:xfrm>
          <a:prstGeom prst="rect">
            <a:avLst/>
          </a:prstGeom>
        </p:spPr>
      </p:pic>
      <p:sp>
        <p:nvSpPr>
          <p:cNvPr id="33" name="TextBox 32">
            <a:extLst>
              <a:ext uri="{FF2B5EF4-FFF2-40B4-BE49-F238E27FC236}">
                <a16:creationId xmlns:a16="http://schemas.microsoft.com/office/drawing/2014/main" id="{364234A6-EE6B-D945-9108-90C600E97F4F}"/>
              </a:ext>
            </a:extLst>
          </p:cNvPr>
          <p:cNvSpPr txBox="1"/>
          <p:nvPr/>
        </p:nvSpPr>
        <p:spPr>
          <a:xfrm>
            <a:off x="242446" y="4599069"/>
            <a:ext cx="2406300" cy="1077218"/>
          </a:xfrm>
          <a:prstGeom prst="rect">
            <a:avLst/>
          </a:prstGeom>
          <a:noFill/>
        </p:spPr>
        <p:txBody>
          <a:bodyPr wrap="none" rtlCol="0">
            <a:spAutoFit/>
          </a:bodyPr>
          <a:lstStyle/>
          <a:p>
            <a:pPr marL="285750" indent="-285750">
              <a:buFont typeface="Arial" panose="020B0604020202020204" pitchFamily="34" charset="0"/>
              <a:buChar char="•"/>
            </a:pPr>
            <a:r>
              <a:rPr lang="en-IE" sz="1600" dirty="0">
                <a:solidFill>
                  <a:schemeClr val="bg1">
                    <a:lumMod val="85000"/>
                  </a:schemeClr>
                </a:solidFill>
              </a:rPr>
              <a:t>Electronic Dance Music</a:t>
            </a:r>
          </a:p>
          <a:p>
            <a:pPr marL="285750" indent="-285750">
              <a:buFont typeface="Arial" panose="020B0604020202020204" pitchFamily="34" charset="0"/>
              <a:buChar char="•"/>
            </a:pPr>
            <a:r>
              <a:rPr lang="en-IE" sz="1600" dirty="0" err="1">
                <a:solidFill>
                  <a:schemeClr val="bg1">
                    <a:lumMod val="85000"/>
                  </a:schemeClr>
                </a:solidFill>
              </a:rPr>
              <a:t>GiantSteps</a:t>
            </a:r>
            <a:r>
              <a:rPr lang="en-IE" sz="1600" dirty="0">
                <a:solidFill>
                  <a:schemeClr val="bg1">
                    <a:lumMod val="85000"/>
                  </a:schemeClr>
                </a:solidFill>
              </a:rPr>
              <a:t> Project</a:t>
            </a:r>
          </a:p>
          <a:p>
            <a:pPr marL="285750" indent="-285750">
              <a:buFont typeface="Arial" panose="020B0604020202020204" pitchFamily="34" charset="0"/>
              <a:buChar char="•"/>
            </a:pPr>
            <a:r>
              <a:rPr lang="en-IE" sz="1600" dirty="0">
                <a:solidFill>
                  <a:schemeClr val="bg1">
                    <a:lumMod val="85000"/>
                  </a:schemeClr>
                </a:solidFill>
              </a:rPr>
              <a:t>Goals</a:t>
            </a:r>
          </a:p>
          <a:p>
            <a:pPr marL="285750" indent="-285750">
              <a:buFont typeface="Arial" panose="020B0604020202020204" pitchFamily="34" charset="0"/>
              <a:buChar char="•"/>
            </a:pPr>
            <a:endParaRPr lang="en-IE" sz="1600" dirty="0">
              <a:solidFill>
                <a:schemeClr val="bg1">
                  <a:lumMod val="85000"/>
                </a:schemeClr>
              </a:solidFill>
            </a:endParaRPr>
          </a:p>
        </p:txBody>
      </p:sp>
      <p:sp>
        <p:nvSpPr>
          <p:cNvPr id="34" name="TextBox 33">
            <a:extLst>
              <a:ext uri="{FF2B5EF4-FFF2-40B4-BE49-F238E27FC236}">
                <a16:creationId xmlns:a16="http://schemas.microsoft.com/office/drawing/2014/main" id="{31846C06-0AEB-F548-99EA-5A396DB09309}"/>
              </a:ext>
            </a:extLst>
          </p:cNvPr>
          <p:cNvSpPr txBox="1"/>
          <p:nvPr/>
        </p:nvSpPr>
        <p:spPr>
          <a:xfrm>
            <a:off x="3038665" y="4600800"/>
            <a:ext cx="2890899" cy="1754326"/>
          </a:xfrm>
          <a:prstGeom prst="rect">
            <a:avLst/>
          </a:prstGeom>
          <a:noFill/>
        </p:spPr>
        <p:txBody>
          <a:bodyPr wrap="square" rtlCol="0">
            <a:spAutoFit/>
          </a:bodyPr>
          <a:lstStyle/>
          <a:p>
            <a:pPr marL="285750" indent="-285750">
              <a:buFont typeface="Arial" panose="020B0604020202020204" pitchFamily="34" charset="0"/>
              <a:buChar char="•"/>
            </a:pPr>
            <a:r>
              <a:rPr lang="en-IE" dirty="0"/>
              <a:t>State of the Art</a:t>
            </a:r>
          </a:p>
          <a:p>
            <a:pPr marL="285750" indent="-285750">
              <a:buFont typeface="Arial" panose="020B0604020202020204" pitchFamily="34" charset="0"/>
              <a:buChar char="•"/>
            </a:pPr>
            <a:r>
              <a:rPr lang="en-IE" dirty="0"/>
              <a:t>A genetic algorithm with rhythm similarity knowledge</a:t>
            </a:r>
          </a:p>
          <a:p>
            <a:pPr marL="285750" indent="-285750">
              <a:buFont typeface="Arial" panose="020B0604020202020204" pitchFamily="34" charset="0"/>
              <a:buChar char="•"/>
            </a:pPr>
            <a:r>
              <a:rPr lang="en-IE" dirty="0"/>
              <a:t>Evaluation and Criticisms</a:t>
            </a:r>
          </a:p>
          <a:p>
            <a:pPr marL="285750" indent="-285750">
              <a:buFont typeface="Arial" panose="020B0604020202020204" pitchFamily="34" charset="0"/>
              <a:buChar char="•"/>
            </a:pPr>
            <a:endParaRPr lang="en-IE" dirty="0"/>
          </a:p>
        </p:txBody>
      </p:sp>
      <p:sp>
        <p:nvSpPr>
          <p:cNvPr id="36" name="TextBox 35">
            <a:extLst>
              <a:ext uri="{FF2B5EF4-FFF2-40B4-BE49-F238E27FC236}">
                <a16:creationId xmlns:a16="http://schemas.microsoft.com/office/drawing/2014/main" id="{3CEBF29E-AEB6-DC48-BEAB-FFF426538B16}"/>
              </a:ext>
            </a:extLst>
          </p:cNvPr>
          <p:cNvSpPr txBox="1"/>
          <p:nvPr/>
        </p:nvSpPr>
        <p:spPr>
          <a:xfrm>
            <a:off x="5929564" y="4599069"/>
            <a:ext cx="3262429" cy="1077218"/>
          </a:xfrm>
          <a:prstGeom prst="rect">
            <a:avLst/>
          </a:prstGeom>
          <a:noFill/>
        </p:spPr>
        <p:txBody>
          <a:bodyPr wrap="square" rtlCol="0">
            <a:spAutoFit/>
          </a:bodyPr>
          <a:lstStyle/>
          <a:p>
            <a:pPr marL="285750" indent="-285750">
              <a:buFont typeface="Arial" panose="020B0604020202020204" pitchFamily="34" charset="0"/>
              <a:buChar char="•"/>
            </a:pPr>
            <a:r>
              <a:rPr lang="en-IE" sz="1600" dirty="0">
                <a:solidFill>
                  <a:schemeClr val="bg1">
                    <a:lumMod val="85000"/>
                  </a:schemeClr>
                </a:solidFill>
              </a:rPr>
              <a:t>State of the Art</a:t>
            </a:r>
          </a:p>
          <a:p>
            <a:pPr marL="285750" indent="-285750">
              <a:buFont typeface="Arial" panose="020B0604020202020204" pitchFamily="34" charset="0"/>
              <a:buChar char="•"/>
            </a:pPr>
            <a:r>
              <a:rPr lang="en-IE" sz="1600" dirty="0">
                <a:solidFill>
                  <a:schemeClr val="bg1">
                    <a:lumMod val="85000"/>
                  </a:schemeClr>
                </a:solidFill>
              </a:rPr>
              <a:t>Algorithmic Techniques</a:t>
            </a:r>
          </a:p>
          <a:p>
            <a:pPr marL="285750" indent="-285750">
              <a:buFont typeface="Arial" panose="020B0604020202020204" pitchFamily="34" charset="0"/>
              <a:buChar char="•"/>
            </a:pPr>
            <a:r>
              <a:rPr lang="en-IE" sz="1600" dirty="0">
                <a:solidFill>
                  <a:schemeClr val="bg1">
                    <a:lumMod val="85000"/>
                  </a:schemeClr>
                </a:solidFill>
              </a:rPr>
              <a:t>Improvements for timbre analysis and HMM unit selection</a:t>
            </a:r>
          </a:p>
        </p:txBody>
      </p:sp>
      <p:sp>
        <p:nvSpPr>
          <p:cNvPr id="2" name="Slide Number Placeholder 1">
            <a:extLst>
              <a:ext uri="{FF2B5EF4-FFF2-40B4-BE49-F238E27FC236}">
                <a16:creationId xmlns:a16="http://schemas.microsoft.com/office/drawing/2014/main" id="{2AB7AE50-F941-2D4B-A468-66870D5D1688}"/>
              </a:ext>
            </a:extLst>
          </p:cNvPr>
          <p:cNvSpPr>
            <a:spLocks noGrp="1"/>
          </p:cNvSpPr>
          <p:nvPr>
            <p:ph type="sldNum" sz="quarter" idx="4"/>
          </p:nvPr>
        </p:nvSpPr>
        <p:spPr/>
        <p:txBody>
          <a:bodyPr/>
          <a:lstStyle/>
          <a:p>
            <a:fld id="{E696DCD3-46B7-BF4D-8C43-85570FC75805}" type="slidenum">
              <a:rPr lang="es-ES" smtClean="0"/>
              <a:pPr/>
              <a:t>9</a:t>
            </a:fld>
            <a:endParaRPr lang="es-ES" dirty="0"/>
          </a:p>
        </p:txBody>
      </p:sp>
    </p:spTree>
    <p:extLst>
      <p:ext uri="{BB962C8B-B14F-4D97-AF65-F5344CB8AC3E}">
        <p14:creationId xmlns:p14="http://schemas.microsoft.com/office/powerpoint/2010/main" val="32165768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650445-07B6-ED49-83AE-F4DB3142A300}"/>
              </a:ext>
            </a:extLst>
          </p:cNvPr>
          <p:cNvPicPr>
            <a:picLocks noChangeAspect="1"/>
          </p:cNvPicPr>
          <p:nvPr/>
        </p:nvPicPr>
        <p:blipFill>
          <a:blip r:embed="rId2"/>
          <a:stretch>
            <a:fillRect/>
          </a:stretch>
        </p:blipFill>
        <p:spPr>
          <a:xfrm>
            <a:off x="1063083" y="1166160"/>
            <a:ext cx="7010400" cy="4642853"/>
          </a:xfrm>
          <a:prstGeom prst="rect">
            <a:avLst/>
          </a:prstGeom>
        </p:spPr>
      </p:pic>
      <p:sp>
        <p:nvSpPr>
          <p:cNvPr id="3" name="Title 2">
            <a:extLst>
              <a:ext uri="{FF2B5EF4-FFF2-40B4-BE49-F238E27FC236}">
                <a16:creationId xmlns:a16="http://schemas.microsoft.com/office/drawing/2014/main" id="{624B9077-4FD3-A24D-8D2E-4EEE7790512E}"/>
              </a:ext>
            </a:extLst>
          </p:cNvPr>
          <p:cNvSpPr>
            <a:spLocks noGrp="1"/>
          </p:cNvSpPr>
          <p:nvPr>
            <p:ph type="title"/>
          </p:nvPr>
        </p:nvSpPr>
        <p:spPr/>
        <p:txBody>
          <a:bodyPr/>
          <a:lstStyle/>
          <a:p>
            <a:r>
              <a:rPr lang="en-IE" dirty="0"/>
              <a:t>Subjective Listener Evaluation</a:t>
            </a:r>
          </a:p>
        </p:txBody>
      </p:sp>
      <p:sp>
        <p:nvSpPr>
          <p:cNvPr id="4" name="Slide Number Placeholder 3">
            <a:extLst>
              <a:ext uri="{FF2B5EF4-FFF2-40B4-BE49-F238E27FC236}">
                <a16:creationId xmlns:a16="http://schemas.microsoft.com/office/drawing/2014/main" id="{199891CC-89CC-C84D-B74C-43CD622F9E0C}"/>
              </a:ext>
            </a:extLst>
          </p:cNvPr>
          <p:cNvSpPr>
            <a:spLocks noGrp="1"/>
          </p:cNvSpPr>
          <p:nvPr>
            <p:ph type="sldNum" sz="quarter" idx="4"/>
          </p:nvPr>
        </p:nvSpPr>
        <p:spPr/>
        <p:txBody>
          <a:bodyPr/>
          <a:lstStyle/>
          <a:p>
            <a:fld id="{E696DCD3-46B7-BF4D-8C43-85570FC75805}" type="slidenum">
              <a:rPr lang="es-ES" smtClean="0"/>
              <a:pPr/>
              <a:t>90</a:t>
            </a:fld>
            <a:endParaRPr lang="es-ES" dirty="0"/>
          </a:p>
        </p:txBody>
      </p:sp>
    </p:spTree>
    <p:extLst>
      <p:ext uri="{BB962C8B-B14F-4D97-AF65-F5344CB8AC3E}">
        <p14:creationId xmlns:p14="http://schemas.microsoft.com/office/powerpoint/2010/main" val="28471994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199" y="1477909"/>
            <a:ext cx="6096001" cy="4439350"/>
          </a:xfrm>
        </p:spPr>
        <p:txBody>
          <a:bodyPr/>
          <a:lstStyle/>
          <a:p>
            <a:r>
              <a:rPr lang="en-US" dirty="0"/>
              <a:t>Barcelona:</a:t>
            </a:r>
          </a:p>
          <a:p>
            <a:pPr lvl="1"/>
            <a:r>
              <a:rPr lang="en-US" dirty="0"/>
              <a:t>Musicologists and Sound Engineers</a:t>
            </a:r>
          </a:p>
          <a:p>
            <a:pPr lvl="1"/>
            <a:r>
              <a:rPr lang="en-US" dirty="0"/>
              <a:t>Sound and Music Computing Researchers </a:t>
            </a:r>
          </a:p>
          <a:p>
            <a:pPr lvl="1"/>
            <a:r>
              <a:rPr lang="en-US" dirty="0"/>
              <a:t>All working with digital music.</a:t>
            </a:r>
          </a:p>
          <a:p>
            <a:r>
              <a:rPr lang="en-US" dirty="0"/>
              <a:t>Berlin:</a:t>
            </a:r>
          </a:p>
          <a:p>
            <a:pPr lvl="1"/>
            <a:r>
              <a:rPr lang="en-US" dirty="0"/>
              <a:t>Red Bull Music Academy DJ and producer alumni</a:t>
            </a:r>
          </a:p>
          <a:p>
            <a:pPr lvl="1"/>
            <a:r>
              <a:rPr lang="en-US" dirty="0"/>
              <a:t>Native Instruments designers, developer and product managers</a:t>
            </a:r>
          </a:p>
          <a:p>
            <a:pPr lvl="1"/>
            <a:r>
              <a:rPr lang="en-US" dirty="0"/>
              <a:t>All worked with electronic music, particularly techno and house styles.</a:t>
            </a:r>
          </a:p>
          <a:p>
            <a:pPr lvl="1"/>
            <a:endParaRPr lang="en-US" dirty="0"/>
          </a:p>
          <a:p>
            <a:endParaRPr lang="en-US" dirty="0"/>
          </a:p>
        </p:txBody>
      </p:sp>
      <p:sp>
        <p:nvSpPr>
          <p:cNvPr id="3" name="Title 2"/>
          <p:cNvSpPr>
            <a:spLocks noGrp="1"/>
          </p:cNvSpPr>
          <p:nvPr>
            <p:ph type="title"/>
          </p:nvPr>
        </p:nvSpPr>
        <p:spPr/>
        <p:txBody>
          <a:bodyPr/>
          <a:lstStyle/>
          <a:p>
            <a:r>
              <a:rPr lang="es-ES" dirty="0" err="1"/>
              <a:t>Qualitative</a:t>
            </a:r>
            <a:r>
              <a:rPr lang="es-ES" dirty="0"/>
              <a:t> </a:t>
            </a:r>
            <a:r>
              <a:rPr lang="es-ES" dirty="0" err="1"/>
              <a:t>User</a:t>
            </a:r>
            <a:r>
              <a:rPr lang="es-ES" dirty="0"/>
              <a:t> </a:t>
            </a:r>
            <a:r>
              <a:rPr lang="es-ES" dirty="0" err="1"/>
              <a:t>Profiles</a:t>
            </a:r>
            <a:endParaRPr lang="en-US" dirty="0"/>
          </a:p>
        </p:txBody>
      </p:sp>
      <p:sp>
        <p:nvSpPr>
          <p:cNvPr id="4" name="Slide Number Placeholder 3"/>
          <p:cNvSpPr>
            <a:spLocks noGrp="1"/>
          </p:cNvSpPr>
          <p:nvPr>
            <p:ph type="sldNum" sz="quarter" idx="4"/>
          </p:nvPr>
        </p:nvSpPr>
        <p:spPr/>
        <p:txBody>
          <a:bodyPr/>
          <a:lstStyle/>
          <a:p>
            <a:fld id="{E696DCD3-46B7-BF4D-8C43-85570FC75805}" type="slidenum">
              <a:rPr lang="es-ES" smtClean="0"/>
              <a:pPr/>
              <a:t>91</a:t>
            </a:fld>
            <a:endParaRPr lang="es-ES" dirty="0"/>
          </a:p>
        </p:txBody>
      </p:sp>
      <p:pic>
        <p:nvPicPr>
          <p:cNvPr id="10" name="Picture 9"/>
          <p:cNvPicPr>
            <a:picLocks noChangeAspect="1"/>
          </p:cNvPicPr>
          <p:nvPr/>
        </p:nvPicPr>
        <p:blipFill>
          <a:blip r:embed="rId2"/>
          <a:stretch>
            <a:fillRect/>
          </a:stretch>
        </p:blipFill>
        <p:spPr>
          <a:xfrm>
            <a:off x="6553200" y="3929901"/>
            <a:ext cx="2462348" cy="1633358"/>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2420" y="1664646"/>
            <a:ext cx="2923128" cy="1644259"/>
          </a:xfrm>
          <a:prstGeom prst="rect">
            <a:avLst/>
          </a:prstGeom>
        </p:spPr>
      </p:pic>
    </p:spTree>
    <p:extLst>
      <p:ext uri="{BB962C8B-B14F-4D97-AF65-F5344CB8AC3E}">
        <p14:creationId xmlns:p14="http://schemas.microsoft.com/office/powerpoint/2010/main" val="389332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199" y="1477909"/>
            <a:ext cx="8060500" cy="4439350"/>
          </a:xfrm>
        </p:spPr>
        <p:txBody>
          <a:bodyPr/>
          <a:lstStyle/>
          <a:p>
            <a:r>
              <a:rPr lang="en-US" dirty="0"/>
              <a:t>Did the overall concept make sense to you? </a:t>
            </a:r>
          </a:p>
          <a:p>
            <a:r>
              <a:rPr lang="en-US" dirty="0"/>
              <a:t>Was the interface intuitive? What elements were confusing? </a:t>
            </a:r>
          </a:p>
          <a:p>
            <a:r>
              <a:rPr lang="en-US" dirty="0"/>
              <a:t>Would you use this system to make music? </a:t>
            </a:r>
          </a:p>
          <a:p>
            <a:r>
              <a:rPr lang="en-US" dirty="0"/>
              <a:t>Would you use this system in production scenarios, live performance or both? </a:t>
            </a:r>
          </a:p>
          <a:p>
            <a:r>
              <a:rPr lang="en-US" dirty="0"/>
              <a:t>What did you like, what didn’t you like? </a:t>
            </a:r>
          </a:p>
          <a:p>
            <a:r>
              <a:rPr lang="en-US" dirty="0"/>
              <a:t>What improvements would you make? </a:t>
            </a:r>
          </a:p>
          <a:p>
            <a:r>
              <a:rPr lang="en-US" dirty="0"/>
              <a:t>What features would you like to see? </a:t>
            </a:r>
          </a:p>
          <a:p>
            <a:pPr lvl="1"/>
            <a:endParaRPr lang="en-US" dirty="0"/>
          </a:p>
          <a:p>
            <a:endParaRPr lang="en-US" dirty="0"/>
          </a:p>
        </p:txBody>
      </p:sp>
      <p:sp>
        <p:nvSpPr>
          <p:cNvPr id="3" name="Title 2"/>
          <p:cNvSpPr>
            <a:spLocks noGrp="1"/>
          </p:cNvSpPr>
          <p:nvPr>
            <p:ph type="title"/>
          </p:nvPr>
        </p:nvSpPr>
        <p:spPr/>
        <p:txBody>
          <a:bodyPr/>
          <a:lstStyle/>
          <a:p>
            <a:r>
              <a:rPr lang="es-ES" dirty="0" err="1"/>
              <a:t>Example</a:t>
            </a:r>
            <a:r>
              <a:rPr lang="es-ES" dirty="0"/>
              <a:t> </a:t>
            </a:r>
            <a:r>
              <a:rPr lang="es-ES" dirty="0" err="1"/>
              <a:t>Questions</a:t>
            </a:r>
            <a:endParaRPr lang="en-US" dirty="0"/>
          </a:p>
        </p:txBody>
      </p:sp>
      <p:sp>
        <p:nvSpPr>
          <p:cNvPr id="4" name="Slide Number Placeholder 3"/>
          <p:cNvSpPr>
            <a:spLocks noGrp="1"/>
          </p:cNvSpPr>
          <p:nvPr>
            <p:ph type="sldNum" sz="quarter" idx="4"/>
          </p:nvPr>
        </p:nvSpPr>
        <p:spPr/>
        <p:txBody>
          <a:bodyPr/>
          <a:lstStyle/>
          <a:p>
            <a:fld id="{E696DCD3-46B7-BF4D-8C43-85570FC75805}" type="slidenum">
              <a:rPr lang="es-ES" smtClean="0"/>
              <a:pPr/>
              <a:t>92</a:t>
            </a:fld>
            <a:endParaRPr lang="es-ES" dirty="0"/>
          </a:p>
        </p:txBody>
      </p:sp>
    </p:spTree>
    <p:extLst>
      <p:ext uri="{BB962C8B-B14F-4D97-AF65-F5344CB8AC3E}">
        <p14:creationId xmlns:p14="http://schemas.microsoft.com/office/powerpoint/2010/main" val="36935305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199" y="1477909"/>
            <a:ext cx="8060500" cy="4439350"/>
          </a:xfrm>
        </p:spPr>
        <p:txBody>
          <a:bodyPr/>
          <a:lstStyle/>
          <a:p>
            <a:r>
              <a:rPr lang="en-US" dirty="0"/>
              <a:t>Overall responses were highly </a:t>
            </a:r>
            <a:r>
              <a:rPr lang="en-US" dirty="0" err="1"/>
              <a:t>favourable</a:t>
            </a:r>
            <a:endParaRPr lang="en-US" dirty="0"/>
          </a:p>
          <a:p>
            <a:pPr lvl="1"/>
            <a:r>
              <a:rPr lang="en-US" i="1" dirty="0"/>
              <a:t>“ I think something I’ve been looking to do in terms of experimentation and generating ideas melodically, is looking to go a bit more modular, use some modular stuff. To me, this is a digital form of it. ”</a:t>
            </a:r>
          </a:p>
          <a:p>
            <a:pPr marL="457200" lvl="1" indent="0">
              <a:buNone/>
            </a:pPr>
            <a:endParaRPr lang="en-US" i="1" dirty="0"/>
          </a:p>
          <a:p>
            <a:r>
              <a:rPr lang="en-IE" dirty="0"/>
              <a:t>Producers really liked the novel interface</a:t>
            </a:r>
            <a:endParaRPr lang="en-US" dirty="0"/>
          </a:p>
          <a:p>
            <a:pPr lvl="1"/>
            <a:r>
              <a:rPr lang="en-US" i="1" dirty="0"/>
              <a:t>“ I’m really interested in more visual, more graphic interface. Also the fact that you can come up with new patterns just by the push of a button is always great.”</a:t>
            </a:r>
          </a:p>
          <a:p>
            <a:endParaRPr lang="en-US" dirty="0"/>
          </a:p>
        </p:txBody>
      </p:sp>
      <p:sp>
        <p:nvSpPr>
          <p:cNvPr id="3" name="Title 2"/>
          <p:cNvSpPr>
            <a:spLocks noGrp="1"/>
          </p:cNvSpPr>
          <p:nvPr>
            <p:ph type="title"/>
          </p:nvPr>
        </p:nvSpPr>
        <p:spPr/>
        <p:txBody>
          <a:bodyPr/>
          <a:lstStyle/>
          <a:p>
            <a:r>
              <a:rPr lang="es-ES" dirty="0"/>
              <a:t>General </a:t>
            </a:r>
            <a:r>
              <a:rPr lang="es-ES" dirty="0" err="1"/>
              <a:t>Observations</a:t>
            </a:r>
            <a:endParaRPr lang="en-US" dirty="0"/>
          </a:p>
        </p:txBody>
      </p:sp>
      <p:sp>
        <p:nvSpPr>
          <p:cNvPr id="4" name="Slide Number Placeholder 3"/>
          <p:cNvSpPr>
            <a:spLocks noGrp="1"/>
          </p:cNvSpPr>
          <p:nvPr>
            <p:ph type="sldNum" sz="quarter" idx="4"/>
          </p:nvPr>
        </p:nvSpPr>
        <p:spPr/>
        <p:txBody>
          <a:bodyPr/>
          <a:lstStyle/>
          <a:p>
            <a:fld id="{E696DCD3-46B7-BF4D-8C43-85570FC75805}" type="slidenum">
              <a:rPr lang="es-ES" smtClean="0"/>
              <a:pPr/>
              <a:t>93</a:t>
            </a:fld>
            <a:endParaRPr lang="es-ES" dirty="0"/>
          </a:p>
        </p:txBody>
      </p:sp>
    </p:spTree>
    <p:extLst>
      <p:ext uri="{BB962C8B-B14F-4D97-AF65-F5344CB8AC3E}">
        <p14:creationId xmlns:p14="http://schemas.microsoft.com/office/powerpoint/2010/main" val="13350205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t>Usage Scenarios</a:t>
            </a:r>
          </a:p>
          <a:p>
            <a:pPr lvl="1"/>
            <a:r>
              <a:rPr lang="en-US" dirty="0"/>
              <a:t>Non-targeted exploration</a:t>
            </a:r>
          </a:p>
          <a:p>
            <a:pPr lvl="1"/>
            <a:r>
              <a:rPr lang="en-US" dirty="0"/>
              <a:t>Beatboxing and live targeting</a:t>
            </a:r>
          </a:p>
          <a:p>
            <a:r>
              <a:rPr lang="en-US" b="1" dirty="0" err="1"/>
              <a:t>Parameterisation</a:t>
            </a:r>
            <a:r>
              <a:rPr lang="en-US" b="1" dirty="0"/>
              <a:t> and </a:t>
            </a:r>
            <a:r>
              <a:rPr lang="en-US" b="1" dirty="0" err="1"/>
              <a:t>Visualisation</a:t>
            </a:r>
            <a:endParaRPr lang="en-US" b="1" dirty="0"/>
          </a:p>
          <a:p>
            <a:pPr lvl="1"/>
            <a:r>
              <a:rPr lang="en-US" dirty="0"/>
              <a:t>Allowing users to adjust weights is confusing</a:t>
            </a:r>
          </a:p>
          <a:p>
            <a:r>
              <a:rPr lang="en-US" b="1" dirty="0"/>
              <a:t>Handling of State</a:t>
            </a:r>
          </a:p>
          <a:p>
            <a:pPr lvl="1"/>
            <a:r>
              <a:rPr lang="en-US" dirty="0"/>
              <a:t>Retrieving “happy accidents”</a:t>
            </a:r>
          </a:p>
          <a:p>
            <a:pPr lvl="1"/>
            <a:r>
              <a:rPr lang="en-US" dirty="0"/>
              <a:t>Interpolating between previous patterns</a:t>
            </a:r>
          </a:p>
          <a:p>
            <a:r>
              <a:rPr lang="en-US" b="1" dirty="0"/>
              <a:t>Shaping the Sounds</a:t>
            </a:r>
          </a:p>
          <a:p>
            <a:pPr lvl="1"/>
            <a:r>
              <a:rPr lang="en-US" dirty="0"/>
              <a:t>Adjusting envelopes</a:t>
            </a:r>
          </a:p>
          <a:p>
            <a:pPr lvl="1"/>
            <a:r>
              <a:rPr lang="en-US" dirty="0"/>
              <a:t>DSP effects</a:t>
            </a:r>
          </a:p>
          <a:p>
            <a:endParaRPr lang="en-US" dirty="0"/>
          </a:p>
        </p:txBody>
      </p:sp>
      <p:sp>
        <p:nvSpPr>
          <p:cNvPr id="3" name="Title 2"/>
          <p:cNvSpPr>
            <a:spLocks noGrp="1"/>
          </p:cNvSpPr>
          <p:nvPr>
            <p:ph type="title"/>
          </p:nvPr>
        </p:nvSpPr>
        <p:spPr/>
        <p:txBody>
          <a:bodyPr/>
          <a:lstStyle/>
          <a:p>
            <a:r>
              <a:rPr lang="en-US" dirty="0"/>
              <a:t>Thematic Analysis</a:t>
            </a:r>
          </a:p>
        </p:txBody>
      </p:sp>
      <p:sp>
        <p:nvSpPr>
          <p:cNvPr id="4" name="Slide Number Placeholder 3"/>
          <p:cNvSpPr>
            <a:spLocks noGrp="1"/>
          </p:cNvSpPr>
          <p:nvPr>
            <p:ph type="sldNum" sz="quarter" idx="4"/>
          </p:nvPr>
        </p:nvSpPr>
        <p:spPr/>
        <p:txBody>
          <a:bodyPr/>
          <a:lstStyle/>
          <a:p>
            <a:fld id="{E696DCD3-46B7-BF4D-8C43-85570FC75805}" type="slidenum">
              <a:rPr lang="es-ES" smtClean="0"/>
              <a:pPr/>
              <a:t>94</a:t>
            </a:fld>
            <a:endParaRPr lang="es-ES" dirty="0"/>
          </a:p>
        </p:txBody>
      </p:sp>
      <p:pic>
        <p:nvPicPr>
          <p:cNvPr id="5" name="Picture 4">
            <a:extLst>
              <a:ext uri="{FF2B5EF4-FFF2-40B4-BE49-F238E27FC236}">
                <a16:creationId xmlns:a16="http://schemas.microsoft.com/office/drawing/2014/main" id="{445A6B0C-8F18-2443-9E9E-4DE5D27E3C68}"/>
              </a:ext>
            </a:extLst>
          </p:cNvPr>
          <p:cNvPicPr>
            <a:picLocks noChangeAspect="1"/>
          </p:cNvPicPr>
          <p:nvPr/>
        </p:nvPicPr>
        <p:blipFill>
          <a:blip r:embed="rId2"/>
          <a:stretch>
            <a:fillRect/>
          </a:stretch>
        </p:blipFill>
        <p:spPr>
          <a:xfrm>
            <a:off x="6553200" y="2248870"/>
            <a:ext cx="2222515" cy="2399943"/>
          </a:xfrm>
          <a:prstGeom prst="rect">
            <a:avLst/>
          </a:prstGeom>
        </p:spPr>
      </p:pic>
    </p:spTree>
    <p:extLst>
      <p:ext uri="{BB962C8B-B14F-4D97-AF65-F5344CB8AC3E}">
        <p14:creationId xmlns:p14="http://schemas.microsoft.com/office/powerpoint/2010/main" val="38565583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Devised and published a methodological </a:t>
            </a:r>
            <a:r>
              <a:rPr lang="en-US" b="1" dirty="0"/>
              <a:t>framework</a:t>
            </a:r>
            <a:r>
              <a:rPr lang="en-US" dirty="0"/>
              <a:t> for our concatenative synthesis system</a:t>
            </a:r>
          </a:p>
          <a:p>
            <a:r>
              <a:rPr lang="en-US" b="1" dirty="0"/>
              <a:t>Quantitative</a:t>
            </a:r>
            <a:r>
              <a:rPr lang="en-US" dirty="0"/>
              <a:t> evaluation demonstrated the systems output in terms of:</a:t>
            </a:r>
          </a:p>
          <a:p>
            <a:pPr lvl="1"/>
            <a:r>
              <a:rPr lang="en-US" dirty="0"/>
              <a:t>Objective accuracy</a:t>
            </a:r>
          </a:p>
          <a:p>
            <a:pPr lvl="1"/>
            <a:r>
              <a:rPr lang="en-US" dirty="0"/>
              <a:t>Subjective similarity of pattern and timbre</a:t>
            </a:r>
          </a:p>
          <a:p>
            <a:pPr lvl="1"/>
            <a:r>
              <a:rPr lang="en-US" dirty="0"/>
              <a:t>Aesthetical judgements</a:t>
            </a:r>
          </a:p>
          <a:p>
            <a:r>
              <a:rPr lang="en-US" b="1" dirty="0"/>
              <a:t>Quantitative</a:t>
            </a:r>
            <a:r>
              <a:rPr lang="en-US" dirty="0"/>
              <a:t> evaluation</a:t>
            </a:r>
          </a:p>
          <a:p>
            <a:pPr lvl="1"/>
            <a:r>
              <a:rPr lang="en-US" dirty="0"/>
              <a:t>Users liked the instrument</a:t>
            </a:r>
          </a:p>
          <a:p>
            <a:pPr lvl="1"/>
            <a:r>
              <a:rPr lang="en-US" dirty="0"/>
              <a:t>Told us what we still need to do!</a:t>
            </a:r>
          </a:p>
          <a:p>
            <a:pPr lvl="1"/>
            <a:endParaRPr lang="en-US" dirty="0"/>
          </a:p>
        </p:txBody>
      </p:sp>
      <p:sp>
        <p:nvSpPr>
          <p:cNvPr id="3" name="Title 2"/>
          <p:cNvSpPr>
            <a:spLocks noGrp="1"/>
          </p:cNvSpPr>
          <p:nvPr>
            <p:ph type="title"/>
          </p:nvPr>
        </p:nvSpPr>
        <p:spPr/>
        <p:txBody>
          <a:bodyPr/>
          <a:lstStyle/>
          <a:p>
            <a:r>
              <a:rPr lang="en-US"/>
              <a:t>Evaluation - Conclusions</a:t>
            </a:r>
            <a:r>
              <a:rPr lang="en-US" dirty="0"/>
              <a:t>	</a:t>
            </a:r>
          </a:p>
        </p:txBody>
      </p:sp>
      <p:sp>
        <p:nvSpPr>
          <p:cNvPr id="4" name="Slide Number Placeholder 3"/>
          <p:cNvSpPr>
            <a:spLocks noGrp="1"/>
          </p:cNvSpPr>
          <p:nvPr>
            <p:ph type="sldNum" sz="quarter" idx="4"/>
          </p:nvPr>
        </p:nvSpPr>
        <p:spPr/>
        <p:txBody>
          <a:bodyPr/>
          <a:lstStyle/>
          <a:p>
            <a:fld id="{E696DCD3-46B7-BF4D-8C43-85570FC75805}" type="slidenum">
              <a:rPr lang="es-ES" smtClean="0"/>
              <a:pPr/>
              <a:t>95</a:t>
            </a:fld>
            <a:endParaRPr lang="es-ES" dirty="0"/>
          </a:p>
        </p:txBody>
      </p:sp>
    </p:spTree>
    <p:extLst>
      <p:ext uri="{BB962C8B-B14F-4D97-AF65-F5344CB8AC3E}">
        <p14:creationId xmlns:p14="http://schemas.microsoft.com/office/powerpoint/2010/main" val="416396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IE" noProof="0" dirty="0"/>
              <a:t>Section 6</a:t>
            </a:r>
          </a:p>
        </p:txBody>
      </p:sp>
      <p:cxnSp>
        <p:nvCxnSpPr>
          <p:cNvPr id="17" name="Straight Connector 16">
            <a:extLst>
              <a:ext uri="{FF2B5EF4-FFF2-40B4-BE49-F238E27FC236}">
                <a16:creationId xmlns:a16="http://schemas.microsoft.com/office/drawing/2014/main" id="{883027D3-59E2-624B-9AB9-15DD92E2C1B6}"/>
              </a:ext>
            </a:extLst>
          </p:cNvPr>
          <p:cNvCxnSpPr>
            <a:cxnSpLocks/>
            <a:stCxn id="9" idx="6"/>
            <a:endCxn id="13" idx="6"/>
          </p:cNvCxnSpPr>
          <p:nvPr/>
        </p:nvCxnSpPr>
        <p:spPr>
          <a:xfrm>
            <a:off x="2065101" y="4277556"/>
            <a:ext cx="6006961"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D7B5CBDC-4F28-FA46-8BDC-EDA4E822D16C}"/>
              </a:ext>
            </a:extLst>
          </p:cNvPr>
          <p:cNvSpPr/>
          <p:nvPr/>
        </p:nvSpPr>
        <p:spPr>
          <a:xfrm>
            <a:off x="1613039" y="4051525"/>
            <a:ext cx="452062" cy="452062"/>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b" anchorCtr="1"/>
          <a:lstStyle/>
          <a:p>
            <a:pPr algn="ctr"/>
            <a:r>
              <a:rPr lang="en-IE" dirty="0"/>
              <a:t>4</a:t>
            </a:r>
          </a:p>
        </p:txBody>
      </p:sp>
      <p:sp>
        <p:nvSpPr>
          <p:cNvPr id="11" name="Oval 10">
            <a:extLst>
              <a:ext uri="{FF2B5EF4-FFF2-40B4-BE49-F238E27FC236}">
                <a16:creationId xmlns:a16="http://schemas.microsoft.com/office/drawing/2014/main" id="{C1646E95-7A08-9E4F-9DFF-973637AB9B67}"/>
              </a:ext>
            </a:extLst>
          </p:cNvPr>
          <p:cNvSpPr/>
          <p:nvPr/>
        </p:nvSpPr>
        <p:spPr>
          <a:xfrm>
            <a:off x="4842550" y="4051525"/>
            <a:ext cx="452062" cy="452062"/>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5</a:t>
            </a:r>
          </a:p>
        </p:txBody>
      </p:sp>
      <p:sp>
        <p:nvSpPr>
          <p:cNvPr id="13" name="Oval 12">
            <a:extLst>
              <a:ext uri="{FF2B5EF4-FFF2-40B4-BE49-F238E27FC236}">
                <a16:creationId xmlns:a16="http://schemas.microsoft.com/office/drawing/2014/main" id="{80A2A8BE-3F66-964A-BBE4-07C8121E2B19}"/>
              </a:ext>
            </a:extLst>
          </p:cNvPr>
          <p:cNvSpPr/>
          <p:nvPr/>
        </p:nvSpPr>
        <p:spPr>
          <a:xfrm>
            <a:off x="7620000" y="4051525"/>
            <a:ext cx="452062" cy="452062"/>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E" dirty="0"/>
              <a:t>6</a:t>
            </a:r>
          </a:p>
        </p:txBody>
      </p:sp>
      <p:sp>
        <p:nvSpPr>
          <p:cNvPr id="15" name="TextBox 14">
            <a:extLst>
              <a:ext uri="{FF2B5EF4-FFF2-40B4-BE49-F238E27FC236}">
                <a16:creationId xmlns:a16="http://schemas.microsoft.com/office/drawing/2014/main" id="{AA6C41EE-4316-294F-8504-DC61C6D6F37D}"/>
              </a:ext>
            </a:extLst>
          </p:cNvPr>
          <p:cNvSpPr txBox="1"/>
          <p:nvPr/>
        </p:nvSpPr>
        <p:spPr>
          <a:xfrm>
            <a:off x="612644" y="3240000"/>
            <a:ext cx="2493118" cy="646331"/>
          </a:xfrm>
          <a:prstGeom prst="rect">
            <a:avLst/>
          </a:prstGeom>
          <a:noFill/>
        </p:spPr>
        <p:txBody>
          <a:bodyPr wrap="none" rtlCol="0">
            <a:spAutoFit/>
          </a:bodyPr>
          <a:lstStyle/>
          <a:p>
            <a:pPr algn="ctr"/>
            <a:r>
              <a:rPr lang="en-IE" b="1" dirty="0">
                <a:solidFill>
                  <a:schemeClr val="bg1">
                    <a:lumMod val="85000"/>
                  </a:schemeClr>
                </a:solidFill>
              </a:rPr>
              <a:t>User-tailored Rhythmic </a:t>
            </a:r>
          </a:p>
          <a:p>
            <a:pPr algn="ctr"/>
            <a:r>
              <a:rPr lang="en-IE" b="1" dirty="0">
                <a:solidFill>
                  <a:schemeClr val="bg1">
                    <a:lumMod val="85000"/>
                  </a:schemeClr>
                </a:solidFill>
              </a:rPr>
              <a:t>Concatenative Synthesis</a:t>
            </a:r>
          </a:p>
        </p:txBody>
      </p:sp>
      <p:sp>
        <p:nvSpPr>
          <p:cNvPr id="20" name="TextBox 19">
            <a:extLst>
              <a:ext uri="{FF2B5EF4-FFF2-40B4-BE49-F238E27FC236}">
                <a16:creationId xmlns:a16="http://schemas.microsoft.com/office/drawing/2014/main" id="{B5BC8623-93B7-9E46-91B4-8DC4FF445DE5}"/>
              </a:ext>
            </a:extLst>
          </p:cNvPr>
          <p:cNvSpPr txBox="1"/>
          <p:nvPr/>
        </p:nvSpPr>
        <p:spPr>
          <a:xfrm>
            <a:off x="4101231" y="3240000"/>
            <a:ext cx="1927965" cy="369332"/>
          </a:xfrm>
          <a:prstGeom prst="rect">
            <a:avLst/>
          </a:prstGeom>
          <a:noFill/>
        </p:spPr>
        <p:txBody>
          <a:bodyPr wrap="square" rtlCol="0">
            <a:spAutoFit/>
          </a:bodyPr>
          <a:lstStyle/>
          <a:p>
            <a:pPr algn="ctr"/>
            <a:r>
              <a:rPr lang="en-IE" b="1" dirty="0">
                <a:solidFill>
                  <a:schemeClr val="bg1">
                    <a:lumMod val="85000"/>
                  </a:schemeClr>
                </a:solidFill>
              </a:rPr>
              <a:t>Evaluation</a:t>
            </a:r>
          </a:p>
        </p:txBody>
      </p:sp>
      <p:sp>
        <p:nvSpPr>
          <p:cNvPr id="21" name="TextBox 20">
            <a:extLst>
              <a:ext uri="{FF2B5EF4-FFF2-40B4-BE49-F238E27FC236}">
                <a16:creationId xmlns:a16="http://schemas.microsoft.com/office/drawing/2014/main" id="{09666C69-7B7F-9F43-B3A9-20EA4E6CFD0B}"/>
              </a:ext>
            </a:extLst>
          </p:cNvPr>
          <p:cNvSpPr txBox="1"/>
          <p:nvPr/>
        </p:nvSpPr>
        <p:spPr>
          <a:xfrm>
            <a:off x="7122115" y="3246365"/>
            <a:ext cx="1447832" cy="400110"/>
          </a:xfrm>
          <a:prstGeom prst="rect">
            <a:avLst/>
          </a:prstGeom>
          <a:noFill/>
        </p:spPr>
        <p:txBody>
          <a:bodyPr wrap="none" rtlCol="0">
            <a:spAutoFit/>
          </a:bodyPr>
          <a:lstStyle/>
          <a:p>
            <a:pPr algn="ctr"/>
            <a:r>
              <a:rPr lang="en-IE" sz="2000" b="1" dirty="0"/>
              <a:t>Conclusions</a:t>
            </a:r>
          </a:p>
        </p:txBody>
      </p:sp>
      <p:sp>
        <p:nvSpPr>
          <p:cNvPr id="33" name="TextBox 32">
            <a:extLst>
              <a:ext uri="{FF2B5EF4-FFF2-40B4-BE49-F238E27FC236}">
                <a16:creationId xmlns:a16="http://schemas.microsoft.com/office/drawing/2014/main" id="{364234A6-EE6B-D945-9108-90C600E97F4F}"/>
              </a:ext>
            </a:extLst>
          </p:cNvPr>
          <p:cNvSpPr txBox="1"/>
          <p:nvPr/>
        </p:nvSpPr>
        <p:spPr>
          <a:xfrm>
            <a:off x="208089" y="4600800"/>
            <a:ext cx="3574590" cy="1077218"/>
          </a:xfrm>
          <a:prstGeom prst="rect">
            <a:avLst/>
          </a:prstGeom>
          <a:noFill/>
        </p:spPr>
        <p:txBody>
          <a:bodyPr wrap="square" rtlCol="0">
            <a:spAutoFit/>
          </a:bodyPr>
          <a:lstStyle/>
          <a:p>
            <a:pPr marL="285750" indent="-285750">
              <a:buFont typeface="Arial" panose="020B0604020202020204" pitchFamily="34" charset="0"/>
              <a:buChar char="•"/>
            </a:pPr>
            <a:r>
              <a:rPr lang="en-IE" sz="1600" dirty="0">
                <a:solidFill>
                  <a:schemeClr val="bg1">
                    <a:lumMod val="85000"/>
                  </a:schemeClr>
                </a:solidFill>
              </a:rPr>
              <a:t>Interfaces for computer music</a:t>
            </a:r>
          </a:p>
          <a:p>
            <a:pPr marL="285750" indent="-285750">
              <a:buFont typeface="Arial" panose="020B0604020202020204" pitchFamily="34" charset="0"/>
              <a:buChar char="•"/>
            </a:pPr>
            <a:r>
              <a:rPr lang="en-IE" sz="1600" dirty="0">
                <a:solidFill>
                  <a:schemeClr val="bg1">
                    <a:lumMod val="85000"/>
                  </a:schemeClr>
                </a:solidFill>
              </a:rPr>
              <a:t>Visualisation</a:t>
            </a:r>
          </a:p>
          <a:p>
            <a:pPr marL="285750" indent="-285750">
              <a:buFont typeface="Arial" panose="020B0604020202020204" pitchFamily="34" charset="0"/>
              <a:buChar char="•"/>
            </a:pPr>
            <a:r>
              <a:rPr lang="en-IE" sz="1600" dirty="0" err="1">
                <a:solidFill>
                  <a:schemeClr val="bg1">
                    <a:lumMod val="85000"/>
                  </a:schemeClr>
                </a:solidFill>
              </a:rPr>
              <a:t>RhythmCAT</a:t>
            </a:r>
            <a:r>
              <a:rPr lang="en-IE" sz="1600" dirty="0">
                <a:solidFill>
                  <a:schemeClr val="bg1">
                    <a:lumMod val="85000"/>
                  </a:schemeClr>
                </a:solidFill>
              </a:rPr>
              <a:t> – an instrument for</a:t>
            </a:r>
            <a:br>
              <a:rPr lang="en-IE" sz="1600" dirty="0">
                <a:solidFill>
                  <a:schemeClr val="bg1">
                    <a:lumMod val="85000"/>
                  </a:schemeClr>
                </a:solidFill>
              </a:rPr>
            </a:br>
            <a:r>
              <a:rPr lang="en-IE" sz="1600" dirty="0">
                <a:solidFill>
                  <a:schemeClr val="bg1">
                    <a:lumMod val="85000"/>
                  </a:schemeClr>
                </a:solidFill>
              </a:rPr>
              <a:t>rhythmic concatenative synthesis</a:t>
            </a:r>
          </a:p>
        </p:txBody>
      </p:sp>
      <p:sp>
        <p:nvSpPr>
          <p:cNvPr id="25" name="TextBox 24">
            <a:extLst>
              <a:ext uri="{FF2B5EF4-FFF2-40B4-BE49-F238E27FC236}">
                <a16:creationId xmlns:a16="http://schemas.microsoft.com/office/drawing/2014/main" id="{179E0A89-B422-FA48-AB91-30F104A3CDC7}"/>
              </a:ext>
            </a:extLst>
          </p:cNvPr>
          <p:cNvSpPr txBox="1"/>
          <p:nvPr/>
        </p:nvSpPr>
        <p:spPr>
          <a:xfrm>
            <a:off x="3795893" y="4600800"/>
            <a:ext cx="3086821" cy="1077218"/>
          </a:xfrm>
          <a:prstGeom prst="rect">
            <a:avLst/>
          </a:prstGeom>
          <a:noFill/>
        </p:spPr>
        <p:txBody>
          <a:bodyPr wrap="square" rtlCol="0">
            <a:spAutoFit/>
          </a:bodyPr>
          <a:lstStyle/>
          <a:p>
            <a:pPr marL="285750" indent="-285750">
              <a:buFont typeface="Arial" panose="020B0604020202020204" pitchFamily="34" charset="0"/>
              <a:buChar char="•"/>
            </a:pPr>
            <a:r>
              <a:rPr lang="en-IE" sz="1600" dirty="0">
                <a:solidFill>
                  <a:schemeClr val="bg1">
                    <a:lumMod val="85000"/>
                  </a:schemeClr>
                </a:solidFill>
              </a:rPr>
              <a:t>Objective system evaluation</a:t>
            </a:r>
          </a:p>
          <a:p>
            <a:pPr marL="285750" indent="-285750">
              <a:buFont typeface="Arial" panose="020B0604020202020204" pitchFamily="34" charset="0"/>
              <a:buChar char="•"/>
            </a:pPr>
            <a:r>
              <a:rPr lang="en-IE" sz="1600" dirty="0">
                <a:solidFill>
                  <a:schemeClr val="bg1">
                    <a:lumMod val="85000"/>
                  </a:schemeClr>
                </a:solidFill>
              </a:rPr>
              <a:t>Subject listener survey</a:t>
            </a:r>
          </a:p>
          <a:p>
            <a:pPr marL="285750" indent="-285750">
              <a:buFont typeface="Arial" panose="020B0604020202020204" pitchFamily="34" charset="0"/>
              <a:buChar char="•"/>
            </a:pPr>
            <a:r>
              <a:rPr lang="en-IE" sz="1600" dirty="0">
                <a:solidFill>
                  <a:schemeClr val="bg1">
                    <a:lumMod val="85000"/>
                  </a:schemeClr>
                </a:solidFill>
              </a:rPr>
              <a:t>Qualitative evaluation and thematic user analysis </a:t>
            </a:r>
          </a:p>
        </p:txBody>
      </p:sp>
      <p:pic>
        <p:nvPicPr>
          <p:cNvPr id="5" name="Picture 4">
            <a:extLst>
              <a:ext uri="{FF2B5EF4-FFF2-40B4-BE49-F238E27FC236}">
                <a16:creationId xmlns:a16="http://schemas.microsoft.com/office/drawing/2014/main" id="{5AB0A797-1FBC-BA47-A6C4-ECA0436B1457}"/>
              </a:ext>
            </a:extLst>
          </p:cNvPr>
          <p:cNvPicPr>
            <a:picLocks noChangeAspect="1"/>
          </p:cNvPicPr>
          <p:nvPr/>
        </p:nvPicPr>
        <p:blipFill>
          <a:blip r:embed="rId3">
            <a:duotone>
              <a:schemeClr val="bg2">
                <a:shade val="45000"/>
                <a:satMod val="135000"/>
              </a:schemeClr>
              <a:prstClr val="white"/>
            </a:duotone>
          </a:blip>
          <a:stretch>
            <a:fillRect/>
          </a:stretch>
        </p:blipFill>
        <p:spPr>
          <a:xfrm>
            <a:off x="1908631" y="1784954"/>
            <a:ext cx="844162" cy="1097410"/>
          </a:xfrm>
          <a:prstGeom prst="rect">
            <a:avLst/>
          </a:prstGeom>
        </p:spPr>
      </p:pic>
      <p:pic>
        <p:nvPicPr>
          <p:cNvPr id="7" name="Picture 6">
            <a:extLst>
              <a:ext uri="{FF2B5EF4-FFF2-40B4-BE49-F238E27FC236}">
                <a16:creationId xmlns:a16="http://schemas.microsoft.com/office/drawing/2014/main" id="{54363F02-5AB1-6445-B350-119FB5C643EE}"/>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18511" y="1751559"/>
            <a:ext cx="894344" cy="1264106"/>
          </a:xfrm>
          <a:prstGeom prst="rect">
            <a:avLst/>
          </a:prstGeom>
        </p:spPr>
      </p:pic>
      <p:pic>
        <p:nvPicPr>
          <p:cNvPr id="10" name="Picture 9">
            <a:extLst>
              <a:ext uri="{FF2B5EF4-FFF2-40B4-BE49-F238E27FC236}">
                <a16:creationId xmlns:a16="http://schemas.microsoft.com/office/drawing/2014/main" id="{8B161683-BA5D-E140-BEF4-E74967D3E588}"/>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946129" y="1784954"/>
            <a:ext cx="966614" cy="1250912"/>
          </a:xfrm>
          <a:prstGeom prst="rect">
            <a:avLst/>
          </a:prstGeom>
        </p:spPr>
      </p:pic>
      <p:pic>
        <p:nvPicPr>
          <p:cNvPr id="14" name="Picture 13">
            <a:extLst>
              <a:ext uri="{FF2B5EF4-FFF2-40B4-BE49-F238E27FC236}">
                <a16:creationId xmlns:a16="http://schemas.microsoft.com/office/drawing/2014/main" id="{9755C16E-13F7-864F-95DD-E488ADE90C0B}"/>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088650" y="1706091"/>
            <a:ext cx="957543" cy="1355043"/>
          </a:xfrm>
          <a:prstGeom prst="rect">
            <a:avLst/>
          </a:prstGeom>
        </p:spPr>
      </p:pic>
      <p:pic>
        <p:nvPicPr>
          <p:cNvPr id="30" name="Picture 29">
            <a:extLst>
              <a:ext uri="{FF2B5EF4-FFF2-40B4-BE49-F238E27FC236}">
                <a16:creationId xmlns:a16="http://schemas.microsoft.com/office/drawing/2014/main" id="{54BD7452-54FA-5847-83C9-DCABB89EC58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7105219" y="1671431"/>
            <a:ext cx="1481624" cy="1038792"/>
          </a:xfrm>
          <a:prstGeom prst="rect">
            <a:avLst/>
          </a:prstGeom>
          <a:ln w="12700">
            <a:solidFill>
              <a:schemeClr val="tx1">
                <a:lumMod val="50000"/>
                <a:lumOff val="50000"/>
                <a:alpha val="28000"/>
              </a:schemeClr>
            </a:solidFill>
          </a:ln>
        </p:spPr>
      </p:pic>
      <p:sp>
        <p:nvSpPr>
          <p:cNvPr id="2" name="Slide Number Placeholder 1">
            <a:extLst>
              <a:ext uri="{FF2B5EF4-FFF2-40B4-BE49-F238E27FC236}">
                <a16:creationId xmlns:a16="http://schemas.microsoft.com/office/drawing/2014/main" id="{96F25C22-39FF-B241-834E-B90B2A50DEC6}"/>
              </a:ext>
            </a:extLst>
          </p:cNvPr>
          <p:cNvSpPr>
            <a:spLocks noGrp="1"/>
          </p:cNvSpPr>
          <p:nvPr>
            <p:ph type="sldNum" sz="quarter" idx="4"/>
          </p:nvPr>
        </p:nvSpPr>
        <p:spPr/>
        <p:txBody>
          <a:bodyPr/>
          <a:lstStyle/>
          <a:p>
            <a:fld id="{E696DCD3-46B7-BF4D-8C43-85570FC75805}" type="slidenum">
              <a:rPr lang="es-ES" smtClean="0"/>
              <a:pPr/>
              <a:t>96</a:t>
            </a:fld>
            <a:endParaRPr lang="es-ES" dirty="0"/>
          </a:p>
        </p:txBody>
      </p:sp>
      <p:sp>
        <p:nvSpPr>
          <p:cNvPr id="23" name="TextBox 22">
            <a:extLst>
              <a:ext uri="{FF2B5EF4-FFF2-40B4-BE49-F238E27FC236}">
                <a16:creationId xmlns:a16="http://schemas.microsoft.com/office/drawing/2014/main" id="{90260666-8C99-7D47-9FC9-9F16D685B074}"/>
              </a:ext>
            </a:extLst>
          </p:cNvPr>
          <p:cNvSpPr txBox="1"/>
          <p:nvPr/>
        </p:nvSpPr>
        <p:spPr>
          <a:xfrm>
            <a:off x="6895928" y="4600800"/>
            <a:ext cx="1907409" cy="923330"/>
          </a:xfrm>
          <a:prstGeom prst="rect">
            <a:avLst/>
          </a:prstGeom>
          <a:noFill/>
        </p:spPr>
        <p:txBody>
          <a:bodyPr wrap="square" rtlCol="0">
            <a:spAutoFit/>
          </a:bodyPr>
          <a:lstStyle/>
          <a:p>
            <a:pPr marL="285750" indent="-285750">
              <a:buFont typeface="Arial" panose="020B0604020202020204" pitchFamily="34" charset="0"/>
              <a:buChar char="•"/>
            </a:pPr>
            <a:r>
              <a:rPr lang="en-IE" dirty="0"/>
              <a:t>Contributions</a:t>
            </a:r>
          </a:p>
          <a:p>
            <a:pPr marL="285750" indent="-285750">
              <a:buFont typeface="Arial" panose="020B0604020202020204" pitchFamily="34" charset="0"/>
              <a:buChar char="•"/>
            </a:pPr>
            <a:r>
              <a:rPr lang="en-IE" dirty="0"/>
              <a:t>Future Work</a:t>
            </a:r>
            <a:br>
              <a:rPr lang="en-IE" dirty="0"/>
            </a:br>
            <a:endParaRPr lang="en-IE" dirty="0"/>
          </a:p>
        </p:txBody>
      </p:sp>
    </p:spTree>
    <p:extLst>
      <p:ext uri="{BB962C8B-B14F-4D97-AF65-F5344CB8AC3E}">
        <p14:creationId xmlns:p14="http://schemas.microsoft.com/office/powerpoint/2010/main" val="34191839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457201" y="513991"/>
            <a:ext cx="8229600" cy="7806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Conclusions - Contributions</a:t>
            </a:r>
            <a:endParaRPr lang="en-IE" sz="3200" b="0" i="0" u="none" strike="noStrike" cap="none" noProof="0" dirty="0">
              <a:solidFill>
                <a:srgbClr val="CB0029"/>
              </a:solidFill>
              <a:latin typeface="Calibri"/>
              <a:ea typeface="Calibri"/>
              <a:cs typeface="Calibri"/>
              <a:sym typeface="Calibri"/>
            </a:endParaRPr>
          </a:p>
        </p:txBody>
      </p:sp>
      <p:sp>
        <p:nvSpPr>
          <p:cNvPr id="234" name="Shape 234"/>
          <p:cNvSpPr txBox="1">
            <a:spLocks noGrp="1"/>
          </p:cNvSpPr>
          <p:nvPr>
            <p:ph type="body" idx="1"/>
          </p:nvPr>
        </p:nvSpPr>
        <p:spPr>
          <a:xfrm>
            <a:off x="457199" y="1477909"/>
            <a:ext cx="8229601" cy="4439350"/>
          </a:xfrm>
          <a:prstGeom prst="rect">
            <a:avLst/>
          </a:prstGeom>
          <a:noFill/>
          <a:ln>
            <a:noFill/>
          </a:ln>
        </p:spPr>
        <p:txBody>
          <a:bodyPr spcFirstLastPara="1" wrap="square" lIns="91425" tIns="45700" rIns="91425" bIns="45700" anchor="t" anchorCtr="0">
            <a:noAutofit/>
          </a:bodyPr>
          <a:lstStyle/>
          <a:p>
            <a:pPr marL="342900" indent="-373380">
              <a:buSzPts val="2400"/>
            </a:pPr>
            <a:r>
              <a:rPr lang="en-IE" noProof="0" dirty="0"/>
              <a:t>Highly specialised GA for rhythm work, with evaluated evidence</a:t>
            </a:r>
          </a:p>
          <a:p>
            <a:pPr marL="342900" indent="-373380">
              <a:buSzPts val="2400"/>
            </a:pPr>
            <a:r>
              <a:rPr lang="en-IE" dirty="0"/>
              <a:t>Evaluation and expansion of </a:t>
            </a:r>
            <a:r>
              <a:rPr lang="en-IE" dirty="0" err="1"/>
              <a:t>Cepstrum</a:t>
            </a:r>
            <a:r>
              <a:rPr lang="en-IE" dirty="0"/>
              <a:t> analysis techniques</a:t>
            </a:r>
          </a:p>
          <a:p>
            <a:pPr marL="800100" lvl="1" indent="-373380">
              <a:buSzPts val="2400"/>
            </a:pPr>
            <a:r>
              <a:rPr lang="en-IE" noProof="0" dirty="0" err="1"/>
              <a:t>Imple</a:t>
            </a:r>
            <a:r>
              <a:rPr lang="en-IE" dirty="0"/>
              <a:t>mentation of BFCC extractor: </a:t>
            </a:r>
            <a:r>
              <a:rPr lang="en-IE" dirty="0" err="1"/>
              <a:t>Essentia</a:t>
            </a:r>
            <a:r>
              <a:rPr lang="en-IE" dirty="0"/>
              <a:t> now has all 3</a:t>
            </a:r>
          </a:p>
          <a:p>
            <a:pPr marL="800100" lvl="1" indent="-373380">
              <a:buSzPts val="2400"/>
            </a:pPr>
            <a:r>
              <a:rPr lang="en-IE" noProof="0" dirty="0"/>
              <a:t>Reproducible classification study</a:t>
            </a:r>
          </a:p>
          <a:p>
            <a:pPr marL="312420" indent="-342900">
              <a:buSzPts val="2400"/>
            </a:pPr>
            <a:r>
              <a:rPr lang="en-IE" noProof="0" dirty="0"/>
              <a:t>Advanced HMM Unit Selection with List Decoding</a:t>
            </a:r>
          </a:p>
          <a:p>
            <a:pPr marL="769620" lvl="1" indent="-342900">
              <a:buSzPts val="2400"/>
            </a:pPr>
            <a:r>
              <a:rPr lang="en-IE" noProof="0" dirty="0"/>
              <a:t>Evaluation methodology for concatenative synthesis</a:t>
            </a:r>
          </a:p>
          <a:p>
            <a:pPr marL="312420" indent="-342900">
              <a:buSzPts val="2400"/>
            </a:pPr>
            <a:r>
              <a:rPr lang="en-IE" noProof="0" dirty="0"/>
              <a:t>Two software systems for concatenative synthesis</a:t>
            </a:r>
          </a:p>
          <a:p>
            <a:pPr marL="769620" lvl="1" indent="-342900">
              <a:buSzPts val="2400"/>
            </a:pPr>
            <a:r>
              <a:rPr lang="en-IE" dirty="0" err="1"/>
              <a:t>PyConcat</a:t>
            </a:r>
            <a:endParaRPr lang="en-IE" dirty="0"/>
          </a:p>
          <a:p>
            <a:pPr marL="769620" lvl="1" indent="-342900">
              <a:buSzPts val="2400"/>
            </a:pPr>
            <a:r>
              <a:rPr lang="en-IE" dirty="0" err="1"/>
              <a:t>RhythmCAT</a:t>
            </a:r>
            <a:r>
              <a:rPr lang="en-IE" dirty="0"/>
              <a:t> </a:t>
            </a:r>
            <a:r>
              <a:rPr lang="en-IE" noProof="0" dirty="0"/>
              <a:t>Extensive evaluation methodology</a:t>
            </a:r>
          </a:p>
        </p:txBody>
      </p:sp>
      <p:sp>
        <p:nvSpPr>
          <p:cNvPr id="235" name="Shape 235"/>
          <p:cNvSpPr txBox="1">
            <a:spLocks noGrp="1"/>
          </p:cNvSpPr>
          <p:nvPr>
            <p:ph type="sldNum" idx="12"/>
          </p:nvPr>
        </p:nvSpPr>
        <p:spPr>
          <a:xfrm>
            <a:off x="6553200" y="6287229"/>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97</a:t>
            </a:fld>
            <a:endParaRPr sz="1200" b="0" i="0" u="none" strike="noStrike" cap="none">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1513926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457201" y="513991"/>
            <a:ext cx="8229600" cy="7806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B0029"/>
              </a:buClr>
              <a:buFont typeface="Calibri"/>
              <a:buNone/>
            </a:pPr>
            <a:r>
              <a:rPr lang="en-IE" noProof="0" dirty="0"/>
              <a:t>Conclusions – Future Work</a:t>
            </a:r>
            <a:endParaRPr lang="en-IE" sz="3200" b="0" i="0" u="none" strike="noStrike" cap="none" noProof="0" dirty="0">
              <a:solidFill>
                <a:srgbClr val="CB0029"/>
              </a:solidFill>
              <a:latin typeface="Calibri"/>
              <a:ea typeface="Calibri"/>
              <a:cs typeface="Calibri"/>
              <a:sym typeface="Calibri"/>
            </a:endParaRPr>
          </a:p>
        </p:txBody>
      </p:sp>
      <p:sp>
        <p:nvSpPr>
          <p:cNvPr id="234" name="Shape 234"/>
          <p:cNvSpPr txBox="1">
            <a:spLocks noGrp="1"/>
          </p:cNvSpPr>
          <p:nvPr>
            <p:ph type="body" idx="1"/>
          </p:nvPr>
        </p:nvSpPr>
        <p:spPr>
          <a:xfrm>
            <a:off x="457199" y="1477909"/>
            <a:ext cx="8229601" cy="4439350"/>
          </a:xfrm>
          <a:prstGeom prst="rect">
            <a:avLst/>
          </a:prstGeom>
          <a:noFill/>
          <a:ln>
            <a:noFill/>
          </a:ln>
        </p:spPr>
        <p:txBody>
          <a:bodyPr spcFirstLastPara="1" wrap="square" lIns="91425" tIns="45700" rIns="91425" bIns="45700" anchor="t" anchorCtr="0">
            <a:noAutofit/>
          </a:bodyPr>
          <a:lstStyle/>
          <a:p>
            <a:pPr marL="312420" indent="-342900">
              <a:buSzPts val="2400"/>
            </a:pPr>
            <a:r>
              <a:rPr lang="en-IE" noProof="0" dirty="0"/>
              <a:t>Optimising </a:t>
            </a:r>
            <a:r>
              <a:rPr lang="en-IE" i="1" noProof="0" dirty="0"/>
              <a:t>k-</a:t>
            </a:r>
            <a:r>
              <a:rPr lang="en-IE" noProof="0" dirty="0"/>
              <a:t>Best (it’s </a:t>
            </a:r>
            <a:r>
              <a:rPr lang="en-IE" noProof="0" dirty="0" err="1"/>
              <a:t>slooooooooow</a:t>
            </a:r>
            <a:r>
              <a:rPr lang="en-IE" noProof="0" dirty="0"/>
              <a:t>)</a:t>
            </a:r>
          </a:p>
          <a:p>
            <a:pPr marL="769620" lvl="1" indent="-342900">
              <a:buSzPts val="2400"/>
            </a:pPr>
            <a:r>
              <a:rPr lang="en-IE" noProof="0" dirty="0"/>
              <a:t>Implementation of Serial Decoder</a:t>
            </a:r>
          </a:p>
          <a:p>
            <a:pPr marL="769620" lvl="1" indent="-342900">
              <a:buSzPts val="2400"/>
            </a:pPr>
            <a:r>
              <a:rPr lang="en-IE" dirty="0"/>
              <a:t>Pre-pruning of units via classification</a:t>
            </a:r>
            <a:endParaRPr lang="en-IE" noProof="0" dirty="0"/>
          </a:p>
          <a:p>
            <a:pPr marL="312420" indent="-342900">
              <a:buSzPts val="2400"/>
            </a:pPr>
            <a:r>
              <a:rPr lang="en-IE" noProof="0" dirty="0"/>
              <a:t>``Vertical’’ concatenative synthesis</a:t>
            </a:r>
          </a:p>
          <a:p>
            <a:pPr marL="769620" lvl="1" indent="-342900">
              <a:buSzPts val="2400"/>
            </a:pPr>
            <a:r>
              <a:rPr lang="en-IE" dirty="0"/>
              <a:t>Unit Decomposition via source separation </a:t>
            </a:r>
            <a:endParaRPr lang="en-IE" noProof="0" dirty="0"/>
          </a:p>
          <a:p>
            <a:pPr marL="769620" lvl="1" indent="-342900">
              <a:buSzPts val="2400"/>
            </a:pPr>
            <a:r>
              <a:rPr lang="en-IE" dirty="0"/>
              <a:t>Mixing of units</a:t>
            </a:r>
          </a:p>
          <a:p>
            <a:pPr marL="312420" indent="-342900">
              <a:buSzPts val="2400"/>
            </a:pPr>
            <a:r>
              <a:rPr lang="en-IE" noProof="0" dirty="0"/>
              <a:t>Groove Integration</a:t>
            </a:r>
          </a:p>
          <a:p>
            <a:pPr marL="769620" lvl="1" indent="-342900">
              <a:buSzPts val="2400"/>
            </a:pPr>
            <a:r>
              <a:rPr lang="en-IE" noProof="0" dirty="0"/>
              <a:t>Master’s student work</a:t>
            </a:r>
          </a:p>
          <a:p>
            <a:pPr marL="769620" lvl="1" indent="-342900">
              <a:buSzPts val="2400"/>
            </a:pPr>
            <a:r>
              <a:rPr lang="en-IE" dirty="0"/>
              <a:t>Stylistic analysis </a:t>
            </a:r>
            <a:r>
              <a:rPr lang="en-IE" noProof="0" dirty="0"/>
              <a:t>of timing deviations</a:t>
            </a:r>
          </a:p>
          <a:p>
            <a:pPr marL="312420" indent="-342900">
              <a:buSzPts val="2400"/>
            </a:pPr>
            <a:r>
              <a:rPr lang="en-IE" noProof="0" dirty="0" err="1"/>
              <a:t>RhythmCAT</a:t>
            </a:r>
            <a:r>
              <a:rPr lang="en-IE" noProof="0" dirty="0"/>
              <a:t> release??</a:t>
            </a:r>
          </a:p>
          <a:p>
            <a:pPr marL="769620" lvl="1" indent="-342900">
              <a:buSzPts val="2400"/>
            </a:pPr>
            <a:endParaRPr lang="en-IE" noProof="0" dirty="0"/>
          </a:p>
        </p:txBody>
      </p:sp>
      <p:sp>
        <p:nvSpPr>
          <p:cNvPr id="235" name="Shape 235"/>
          <p:cNvSpPr txBox="1">
            <a:spLocks noGrp="1"/>
          </p:cNvSpPr>
          <p:nvPr>
            <p:ph type="sldNum" idx="12"/>
          </p:nvPr>
        </p:nvSpPr>
        <p:spPr>
          <a:xfrm>
            <a:off x="6553200" y="6287229"/>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3F3F3F"/>
                </a:solidFill>
                <a:latin typeface="Calibri"/>
                <a:ea typeface="Calibri"/>
                <a:cs typeface="Calibri"/>
                <a:sym typeface="Calibri"/>
              </a:rPr>
              <a:t>98</a:t>
            </a:fld>
            <a:endParaRPr sz="1200" b="0" i="0" u="none" strike="noStrike" cap="none">
              <a:solidFill>
                <a:srgbClr val="3F3F3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AF5FF9EF-CC63-D441-8447-B1ECA24DA209}"/>
              </a:ext>
            </a:extLst>
          </p:cNvPr>
          <p:cNvPicPr>
            <a:picLocks noChangeAspect="1"/>
          </p:cNvPicPr>
          <p:nvPr/>
        </p:nvPicPr>
        <p:blipFill>
          <a:blip r:embed="rId3"/>
          <a:stretch>
            <a:fillRect/>
          </a:stretch>
        </p:blipFill>
        <p:spPr>
          <a:xfrm>
            <a:off x="5797001" y="3697584"/>
            <a:ext cx="3209249" cy="2197565"/>
          </a:xfrm>
          <a:prstGeom prst="rect">
            <a:avLst/>
          </a:prstGeom>
        </p:spPr>
      </p:pic>
    </p:spTree>
    <p:extLst>
      <p:ext uri="{BB962C8B-B14F-4D97-AF65-F5344CB8AC3E}">
        <p14:creationId xmlns:p14="http://schemas.microsoft.com/office/powerpoint/2010/main" val="13006025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n-IE" sz="1800" noProof="0" dirty="0"/>
              <a:t>Book Chapters (co-authored)</a:t>
            </a:r>
          </a:p>
          <a:p>
            <a:pPr lvl="1"/>
            <a:r>
              <a:rPr lang="en-IE" sz="1400" b="1" noProof="0" dirty="0" err="1"/>
              <a:t>Ó</a:t>
            </a:r>
            <a:r>
              <a:rPr lang="en-IE" sz="1400" b="1" noProof="0" dirty="0"/>
              <a:t> Nuanáin, C.</a:t>
            </a:r>
            <a:r>
              <a:rPr lang="en-IE" sz="1400" noProof="0" dirty="0"/>
              <a:t>, Herrera, P., &amp; </a:t>
            </a:r>
            <a:r>
              <a:rPr lang="en-IE" sz="1400" noProof="0" dirty="0" err="1"/>
              <a:t>Jordà</a:t>
            </a:r>
            <a:r>
              <a:rPr lang="en-IE" sz="1400" noProof="0" dirty="0"/>
              <a:t>, S. (2018). </a:t>
            </a:r>
            <a:r>
              <a:rPr lang="en-IE" sz="1400" i="1" noProof="0" dirty="0"/>
              <a:t>k</a:t>
            </a:r>
            <a:r>
              <a:rPr lang="en-IE" sz="1400" noProof="0" dirty="0"/>
              <a:t>-Best Unit Selection Strategies for Musical Concatenative Synthesis. In </a:t>
            </a:r>
            <a:r>
              <a:rPr lang="en-IE" sz="1400" i="1" noProof="0" dirty="0"/>
              <a:t>Lecture Notes in Computer Science</a:t>
            </a:r>
            <a:r>
              <a:rPr lang="en-IE" sz="1400" noProof="0" dirty="0"/>
              <a:t>. Springer-</a:t>
            </a:r>
            <a:r>
              <a:rPr lang="en-IE" sz="1400" noProof="0" dirty="0" err="1"/>
              <a:t>Verlag</a:t>
            </a:r>
            <a:r>
              <a:rPr lang="en-IE" sz="1400" noProof="0" dirty="0"/>
              <a:t>.</a:t>
            </a:r>
          </a:p>
          <a:p>
            <a:r>
              <a:rPr lang="en-IE" sz="1800" noProof="0" dirty="0"/>
              <a:t>Journals</a:t>
            </a:r>
          </a:p>
          <a:p>
            <a:pPr lvl="1"/>
            <a:r>
              <a:rPr lang="en-IE" sz="1400" b="1" noProof="0" dirty="0" err="1"/>
              <a:t>Ó</a:t>
            </a:r>
            <a:r>
              <a:rPr lang="en-IE" sz="1400" b="1" noProof="0" dirty="0"/>
              <a:t> Nuanáin, C.</a:t>
            </a:r>
            <a:r>
              <a:rPr lang="en-IE" sz="1400" noProof="0" dirty="0"/>
              <a:t>, Herrera, P., &amp; </a:t>
            </a:r>
            <a:r>
              <a:rPr lang="en-IE" sz="1400" noProof="0" dirty="0" err="1"/>
              <a:t>Jordà</a:t>
            </a:r>
            <a:r>
              <a:rPr lang="en-IE" sz="1400" noProof="0" dirty="0"/>
              <a:t>, S. (2017). Rhythmic Concatenative Synthesis for Electronic Music: Techniques, Implementation, and Evaluation. </a:t>
            </a:r>
            <a:r>
              <a:rPr lang="en-IE" sz="1400" i="1" noProof="0" dirty="0"/>
              <a:t>Computer Music Journal</a:t>
            </a:r>
            <a:r>
              <a:rPr lang="en-IE" sz="1400" noProof="0" dirty="0"/>
              <a:t>, </a:t>
            </a:r>
            <a:r>
              <a:rPr lang="en-IE" sz="1400" i="1" noProof="0" dirty="0"/>
              <a:t>41</a:t>
            </a:r>
            <a:r>
              <a:rPr lang="en-IE" sz="1400" noProof="0" dirty="0"/>
              <a:t>(2), 21–37.</a:t>
            </a:r>
          </a:p>
          <a:p>
            <a:pPr lvl="1"/>
            <a:r>
              <a:rPr lang="en-IE" sz="1400" noProof="0" dirty="0" err="1"/>
              <a:t>Vogl</a:t>
            </a:r>
            <a:r>
              <a:rPr lang="en-IE" sz="1400" noProof="0" dirty="0"/>
              <a:t>, R., </a:t>
            </a:r>
            <a:r>
              <a:rPr lang="en-IE" sz="1400" noProof="0" dirty="0" err="1"/>
              <a:t>Leimeister</a:t>
            </a:r>
            <a:r>
              <a:rPr lang="en-IE" sz="1400" noProof="0" dirty="0"/>
              <a:t>, M., </a:t>
            </a:r>
            <a:r>
              <a:rPr lang="en-IE" sz="1400" b="1" noProof="0" dirty="0" err="1"/>
              <a:t>Ó</a:t>
            </a:r>
            <a:r>
              <a:rPr lang="en-IE" sz="1400" b="1" noProof="0" dirty="0"/>
              <a:t> Nuanáin, C.</a:t>
            </a:r>
            <a:r>
              <a:rPr lang="en-IE" sz="1400" noProof="0" dirty="0"/>
              <a:t>, </a:t>
            </a:r>
            <a:r>
              <a:rPr lang="en-IE" sz="1400" noProof="0" dirty="0" err="1"/>
              <a:t>Jordà</a:t>
            </a:r>
            <a:r>
              <a:rPr lang="en-IE" sz="1400" noProof="0" dirty="0"/>
              <a:t>, S., </a:t>
            </a:r>
            <a:r>
              <a:rPr lang="en-IE" sz="1400" noProof="0" dirty="0" err="1"/>
              <a:t>Hlatky</a:t>
            </a:r>
            <a:r>
              <a:rPr lang="en-IE" sz="1400" noProof="0" dirty="0"/>
              <a:t>, M., &amp; Knees, P. (2016). An Intelligent Interface for Drum Pattern Variation and Comparative Evaluation of Algorithms. </a:t>
            </a:r>
            <a:r>
              <a:rPr lang="en-IE" sz="1400" i="1" noProof="0" dirty="0"/>
              <a:t>Journal of the Audio Engineering Society</a:t>
            </a:r>
            <a:r>
              <a:rPr lang="en-IE" sz="1400" noProof="0" dirty="0"/>
              <a:t>, </a:t>
            </a:r>
            <a:r>
              <a:rPr lang="en-IE" sz="1400" i="1" noProof="0" dirty="0"/>
              <a:t>64</a:t>
            </a:r>
            <a:r>
              <a:rPr lang="en-IE" sz="1400" noProof="0" dirty="0"/>
              <a:t>(7), 503–513.</a:t>
            </a:r>
            <a:endParaRPr lang="en-IE" noProof="0" dirty="0"/>
          </a:p>
          <a:p>
            <a:r>
              <a:rPr lang="en-IE" sz="1800" noProof="0" dirty="0"/>
              <a:t>Peer-Reviewed Conference Papers</a:t>
            </a:r>
          </a:p>
          <a:p>
            <a:pPr lvl="1"/>
            <a:r>
              <a:rPr lang="en-IE" sz="1400" b="1" noProof="0" dirty="0" err="1"/>
              <a:t>Ó</a:t>
            </a:r>
            <a:r>
              <a:rPr lang="en-IE" sz="1400" b="1" noProof="0" dirty="0"/>
              <a:t> Nuanáin, C.</a:t>
            </a:r>
            <a:r>
              <a:rPr lang="en-IE" sz="1400" noProof="0" dirty="0"/>
              <a:t>, </a:t>
            </a:r>
            <a:r>
              <a:rPr lang="en-IE" sz="1400" noProof="0" dirty="0" err="1"/>
              <a:t>Jordà</a:t>
            </a:r>
            <a:r>
              <a:rPr lang="en-IE" sz="1400" noProof="0" dirty="0"/>
              <a:t>, &amp; S. Herrera, P., (2017). </a:t>
            </a:r>
            <a:r>
              <a:rPr lang="en-IE" sz="1400" i="1" noProof="0" dirty="0"/>
              <a:t>k</a:t>
            </a:r>
            <a:r>
              <a:rPr lang="en-IE" sz="1400" noProof="0" dirty="0"/>
              <a:t>-Best Hidden Markov Model Decoding for Unit Selection in Concatenative Sound Synthesis In </a:t>
            </a:r>
            <a:r>
              <a:rPr lang="en-IE" sz="1400" i="1" noProof="0" dirty="0"/>
              <a:t>International Symposium on Computer Music Multidisciplinary Research</a:t>
            </a:r>
            <a:r>
              <a:rPr lang="en-IE" sz="1400" noProof="0" dirty="0"/>
              <a:t>, Porto, Portugal</a:t>
            </a:r>
          </a:p>
          <a:p>
            <a:pPr lvl="1"/>
            <a:r>
              <a:rPr lang="en-IE" sz="1400" b="1" noProof="0" dirty="0" err="1"/>
              <a:t>Ó</a:t>
            </a:r>
            <a:r>
              <a:rPr lang="en-IE" sz="1400" b="1" noProof="0" dirty="0"/>
              <a:t> Nuanáin, C.</a:t>
            </a:r>
            <a:r>
              <a:rPr lang="en-IE" sz="1400" noProof="0" dirty="0"/>
              <a:t>, Herrera, P., &amp; </a:t>
            </a:r>
            <a:r>
              <a:rPr lang="en-IE" sz="1400" noProof="0" dirty="0" err="1"/>
              <a:t>Jordà</a:t>
            </a:r>
            <a:r>
              <a:rPr lang="en-IE" sz="1400" noProof="0" dirty="0"/>
              <a:t>, S. (2016). A User-Centred Evaluation Framework for Rhythmic Concatenative Synthesis. In </a:t>
            </a:r>
            <a:r>
              <a:rPr lang="en-IE" sz="1400" i="1" noProof="0" dirty="0"/>
              <a:t>International Symposium on Music Information Retrieval.</a:t>
            </a:r>
            <a:r>
              <a:rPr lang="en-IE" sz="1400" noProof="0" dirty="0"/>
              <a:t>, New York, USA.</a:t>
            </a:r>
          </a:p>
          <a:p>
            <a:pPr lvl="1"/>
            <a:r>
              <a:rPr lang="en-IE" sz="1400" b="1" noProof="0" dirty="0" err="1"/>
              <a:t>Ó</a:t>
            </a:r>
            <a:r>
              <a:rPr lang="en-IE" sz="1400" b="1" noProof="0" dirty="0"/>
              <a:t> Nuanáin, C.</a:t>
            </a:r>
            <a:r>
              <a:rPr lang="en-IE" sz="1400" noProof="0" dirty="0"/>
              <a:t>, </a:t>
            </a:r>
            <a:r>
              <a:rPr lang="en-IE" sz="1400" noProof="0" dirty="0" err="1"/>
              <a:t>Jordà</a:t>
            </a:r>
            <a:r>
              <a:rPr lang="en-IE" sz="1400" noProof="0" dirty="0"/>
              <a:t>, S., &amp; Herrera, P. (2016). An Interactive Software Instrument for Real-time Rhythmic Concatenative Synthesis. In </a:t>
            </a:r>
            <a:r>
              <a:rPr lang="en-IE" sz="1400" i="1" noProof="0" dirty="0"/>
              <a:t>New Interfaces for Musical Expression.</a:t>
            </a:r>
            <a:r>
              <a:rPr lang="en-IE" sz="1400" noProof="0" dirty="0"/>
              <a:t> Brisbane, Australia</a:t>
            </a:r>
          </a:p>
        </p:txBody>
      </p:sp>
      <p:sp>
        <p:nvSpPr>
          <p:cNvPr id="3" name="Título 2"/>
          <p:cNvSpPr>
            <a:spLocks noGrp="1"/>
          </p:cNvSpPr>
          <p:nvPr>
            <p:ph type="title"/>
          </p:nvPr>
        </p:nvSpPr>
        <p:spPr/>
        <p:txBody>
          <a:bodyPr/>
          <a:lstStyle/>
          <a:p>
            <a:r>
              <a:rPr lang="en-IE" noProof="0" dirty="0"/>
              <a:t>Publications by the Author</a:t>
            </a:r>
          </a:p>
        </p:txBody>
      </p:sp>
      <p:sp>
        <p:nvSpPr>
          <p:cNvPr id="4" name="Slide Number Placeholder 3">
            <a:extLst>
              <a:ext uri="{FF2B5EF4-FFF2-40B4-BE49-F238E27FC236}">
                <a16:creationId xmlns:a16="http://schemas.microsoft.com/office/drawing/2014/main" id="{95B47FC5-2E9E-624E-9924-98A9097A103E}"/>
              </a:ext>
            </a:extLst>
          </p:cNvPr>
          <p:cNvSpPr>
            <a:spLocks noGrp="1"/>
          </p:cNvSpPr>
          <p:nvPr>
            <p:ph type="sldNum" sz="quarter" idx="4"/>
          </p:nvPr>
        </p:nvSpPr>
        <p:spPr/>
        <p:txBody>
          <a:bodyPr/>
          <a:lstStyle/>
          <a:p>
            <a:fld id="{E696DCD3-46B7-BF4D-8C43-85570FC75805}" type="slidenum">
              <a:rPr lang="es-ES" smtClean="0"/>
              <a:pPr/>
              <a:t>99</a:t>
            </a:fld>
            <a:endParaRPr lang="es-ES" dirty="0"/>
          </a:p>
        </p:txBody>
      </p:sp>
    </p:spTree>
    <p:extLst>
      <p:ext uri="{BB962C8B-B14F-4D97-AF65-F5344CB8AC3E}">
        <p14:creationId xmlns:p14="http://schemas.microsoft.com/office/powerpoint/2010/main" val="16670991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4557</TotalTime>
  <Words>3652</Words>
  <Application>Microsoft Macintosh PowerPoint</Application>
  <PresentationFormat>On-screen Show (4:3)</PresentationFormat>
  <Paragraphs>836</Paragraphs>
  <Slides>101</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101</vt:i4>
      </vt:variant>
    </vt:vector>
  </HeadingPairs>
  <TitlesOfParts>
    <vt:vector size="106" baseType="lpstr">
      <vt:lpstr>Arial</vt:lpstr>
      <vt:lpstr>Calibri</vt:lpstr>
      <vt:lpstr>Courier</vt:lpstr>
      <vt:lpstr>Courier New</vt:lpstr>
      <vt:lpstr>Tema de Office</vt:lpstr>
      <vt:lpstr>Connecting Time and Timbre: Computational Methods for Generative Rhythmic Loops in Symbolic and Signal Domains</vt:lpstr>
      <vt:lpstr>Dance Music Research</vt:lpstr>
      <vt:lpstr>Dance Music Examples</vt:lpstr>
      <vt:lpstr>Electronic Dance Music</vt:lpstr>
      <vt:lpstr>Thesis Goals</vt:lpstr>
      <vt:lpstr>PowerPoint Presentation</vt:lpstr>
      <vt:lpstr>Overview</vt:lpstr>
      <vt:lpstr>Overview (cont.)</vt:lpstr>
      <vt:lpstr>Section 2</vt:lpstr>
      <vt:lpstr>Symbolic Versus Audio</vt:lpstr>
      <vt:lpstr>Symbolic Rhythm Generation - State of the Art</vt:lpstr>
      <vt:lpstr>Contribution: Genetic Algorithm for Rhythm</vt:lpstr>
      <vt:lpstr>Binary Rhythms</vt:lpstr>
      <vt:lpstr>Rhythm Similarity</vt:lpstr>
      <vt:lpstr>Measures of Rhythmic Similarity</vt:lpstr>
      <vt:lpstr>Directed-Swap</vt:lpstr>
      <vt:lpstr>SimpleGA</vt:lpstr>
      <vt:lpstr>GenDrum</vt:lpstr>
      <vt:lpstr>String Type - Linear</vt:lpstr>
      <vt:lpstr>String Type - Parallel</vt:lpstr>
      <vt:lpstr>Listener Survey</vt:lpstr>
      <vt:lpstr>Results – Likert Responses and Fitness</vt:lpstr>
      <vt:lpstr>Results – Correlation Analysis</vt:lpstr>
      <vt:lpstr>GenDrum v2.0</vt:lpstr>
      <vt:lpstr>Symbolic Rhythm Generation - Conclusions</vt:lpstr>
      <vt:lpstr>Section 3</vt:lpstr>
      <vt:lpstr>Concatenative Synthesis</vt:lpstr>
      <vt:lpstr>Antecedents</vt:lpstr>
      <vt:lpstr>Early Digital Musical Concatenative Synthesis</vt:lpstr>
      <vt:lpstr>State of The Art – 2D Timbre Spaces</vt:lpstr>
      <vt:lpstr>Concatenative Synthesis Stages and Theory</vt:lpstr>
      <vt:lpstr>(A) Unit Decomposition</vt:lpstr>
      <vt:lpstr>PowerPoint Presentation</vt:lpstr>
      <vt:lpstr>Onset Detection</vt:lpstr>
      <vt:lpstr>Onset Detection Methods</vt:lpstr>
      <vt:lpstr>Results</vt:lpstr>
      <vt:lpstr>But what about performance?</vt:lpstr>
      <vt:lpstr>(B) Feature Analysis</vt:lpstr>
      <vt:lpstr>Feature Analysis - Spectral</vt:lpstr>
      <vt:lpstr>Feature Analysis - Timbre</vt:lpstr>
      <vt:lpstr>MFCC Extraction in Essentia*</vt:lpstr>
      <vt:lpstr>Frequency Warping</vt:lpstr>
      <vt:lpstr>Contribution: Improved Timbre Analysis</vt:lpstr>
      <vt:lpstr>BFCC Implementation</vt:lpstr>
      <vt:lpstr>Classification Experiment</vt:lpstr>
      <vt:lpstr>Classification - Orchestral Dataset</vt:lpstr>
      <vt:lpstr>Drum Dataset</vt:lpstr>
      <vt:lpstr>Orchestral Classification Results</vt:lpstr>
      <vt:lpstr>Drum Classification Results</vt:lpstr>
      <vt:lpstr>Discussion</vt:lpstr>
      <vt:lpstr>(C) Unit Selection</vt:lpstr>
      <vt:lpstr>Unit Selection - Linear Search</vt:lpstr>
      <vt:lpstr>Linear Search</vt:lpstr>
      <vt:lpstr>Linear Search</vt:lpstr>
      <vt:lpstr>Linear Search</vt:lpstr>
      <vt:lpstr>kD-Tree</vt:lpstr>
      <vt:lpstr>Unit Selection – Hidden Markov Model (HMM)</vt:lpstr>
      <vt:lpstr>HMMs</vt:lpstr>
      <vt:lpstr>Contribution: List Viterbi Decoding</vt:lpstr>
      <vt:lpstr>The Regular Viterbi Decoder</vt:lpstr>
      <vt:lpstr>The Parallel Decoder*</vt:lpstr>
      <vt:lpstr>The Graph Decoder*</vt:lpstr>
      <vt:lpstr>Putting it all together</vt:lpstr>
      <vt:lpstr>Contribution: The PyConcat Library*</vt:lpstr>
      <vt:lpstr>PowerPoint Presentation</vt:lpstr>
      <vt:lpstr>Experiments</vt:lpstr>
      <vt:lpstr>Experiments - Equivalency</vt:lpstr>
      <vt:lpstr>Experiments – Running Time</vt:lpstr>
      <vt:lpstr>Experiments – Fundamental Frequency (Parallel)</vt:lpstr>
      <vt:lpstr>Experiments – MFCC Timbre (Parallel)</vt:lpstr>
      <vt:lpstr>Section 3 - Conclusion</vt:lpstr>
      <vt:lpstr>Section 4</vt:lpstr>
      <vt:lpstr>From research to users</vt:lpstr>
      <vt:lpstr>RhythmCAT - Demo</vt:lpstr>
      <vt:lpstr>Pipeline</vt:lpstr>
      <vt:lpstr>Similarity Computation</vt:lpstr>
      <vt:lpstr>Visualisation and Interaction</vt:lpstr>
      <vt:lpstr>Timbre Space Visualisation based on Features</vt:lpstr>
      <vt:lpstr>Dimensionality Reduction - PCA</vt:lpstr>
      <vt:lpstr>Dimensionality Reduction - MDS</vt:lpstr>
      <vt:lpstr>Dimensionality Reduction – t-SNE</vt:lpstr>
      <vt:lpstr>Visualisation and Interaction</vt:lpstr>
      <vt:lpstr>Section 5</vt:lpstr>
      <vt:lpstr>Evaluation</vt:lpstr>
      <vt:lpstr>Objective Evaluation - Experiment Design*</vt:lpstr>
      <vt:lpstr>Objective Evaluation</vt:lpstr>
      <vt:lpstr>Objective Evaluation - Results</vt:lpstr>
      <vt:lpstr>Objective Evaluation - Results</vt:lpstr>
      <vt:lpstr>Subjective Listener Evaluation</vt:lpstr>
      <vt:lpstr>Subjective Listener Evaluation</vt:lpstr>
      <vt:lpstr>Qualitative User Profiles</vt:lpstr>
      <vt:lpstr>Example Questions</vt:lpstr>
      <vt:lpstr>General Observations</vt:lpstr>
      <vt:lpstr>Thematic Analysis</vt:lpstr>
      <vt:lpstr>Evaluation - Conclusions </vt:lpstr>
      <vt:lpstr>Section 6</vt:lpstr>
      <vt:lpstr>Conclusions - Contributions</vt:lpstr>
      <vt:lpstr>Conclusions – Future Work</vt:lpstr>
      <vt:lpstr>Publications by the Author</vt:lpstr>
      <vt:lpstr>Publications by the Author</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Paola</dc:creator>
  <cp:lastModifiedBy>Cárthach Ó Nuanáin</cp:lastModifiedBy>
  <cp:revision>667</cp:revision>
  <cp:lastPrinted>2018-03-04T19:08:41Z</cp:lastPrinted>
  <dcterms:created xsi:type="dcterms:W3CDTF">2013-07-03T20:22:30Z</dcterms:created>
  <dcterms:modified xsi:type="dcterms:W3CDTF">2018-07-14T20:45:14Z</dcterms:modified>
</cp:coreProperties>
</file>